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aleway"/>
      <p:regular r:id="rId66"/>
      <p:bold r:id="rId67"/>
      <p:italic r:id="rId68"/>
      <p:boldItalic r:id="rId69"/>
    </p:embeddedFont>
    <p:embeddedFont>
      <p:font typeface="Roboto"/>
      <p:regular r:id="rId70"/>
      <p:bold r:id="rId71"/>
      <p:italic r:id="rId72"/>
      <p:boldItalic r:id="rId73"/>
    </p:embeddedFont>
    <p:embeddedFont>
      <p:font typeface="Nunito"/>
      <p:regular r:id="rId74"/>
      <p:bold r:id="rId75"/>
      <p:italic r:id="rId76"/>
      <p:boldItalic r:id="rId77"/>
    </p:embeddedFont>
    <p:embeddedFont>
      <p:font typeface="Lato"/>
      <p:regular r:id="rId78"/>
      <p:bold r:id="rId79"/>
      <p:italic r:id="rId80"/>
      <p:boldItalic r:id="rId81"/>
    </p:embeddedFont>
    <p:embeddedFont>
      <p:font typeface="Montserra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italic.fntdata"/><Relationship Id="rId83" Type="http://schemas.openxmlformats.org/officeDocument/2006/relationships/font" Target="fonts/Montserrat-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Montserrat-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ato-italic.fntdata"/><Relationship Id="rId82" Type="http://schemas.openxmlformats.org/officeDocument/2006/relationships/font" Target="fonts/Montserrat-regular.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6.xml"/><Relationship Id="rId75" Type="http://schemas.openxmlformats.org/officeDocument/2006/relationships/font" Target="fonts/Nunito-bold.fntdata"/><Relationship Id="rId30" Type="http://schemas.openxmlformats.org/officeDocument/2006/relationships/slide" Target="slides/slide25.xml"/><Relationship Id="rId74" Type="http://schemas.openxmlformats.org/officeDocument/2006/relationships/font" Target="fonts/Nunito-regular.fntdata"/><Relationship Id="rId33" Type="http://schemas.openxmlformats.org/officeDocument/2006/relationships/slide" Target="slides/slide28.xml"/><Relationship Id="rId77" Type="http://schemas.openxmlformats.org/officeDocument/2006/relationships/font" Target="fonts/Nunito-boldItalic.fntdata"/><Relationship Id="rId32" Type="http://schemas.openxmlformats.org/officeDocument/2006/relationships/slide" Target="slides/slide27.xml"/><Relationship Id="rId76" Type="http://schemas.openxmlformats.org/officeDocument/2006/relationships/font" Target="fonts/Nunito-italic.fntdata"/><Relationship Id="rId35" Type="http://schemas.openxmlformats.org/officeDocument/2006/relationships/slide" Target="slides/slide30.xml"/><Relationship Id="rId79" Type="http://schemas.openxmlformats.org/officeDocument/2006/relationships/font" Target="fonts/Lato-bold.fntdata"/><Relationship Id="rId34" Type="http://schemas.openxmlformats.org/officeDocument/2006/relationships/slide" Target="slides/slide29.xml"/><Relationship Id="rId78" Type="http://schemas.openxmlformats.org/officeDocument/2006/relationships/font" Target="fonts/Lato-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aleway-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aleway-italic.fntdata"/><Relationship Id="rId23" Type="http://schemas.openxmlformats.org/officeDocument/2006/relationships/slide" Target="slides/slide18.xml"/><Relationship Id="rId67" Type="http://schemas.openxmlformats.org/officeDocument/2006/relationships/font" Target="fonts/Raleway-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2e4af3f57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2e4af3f57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2e4af3f57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2e4af3f57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2e4af3f57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2e4af3f57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15342c41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15342c41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e15342c418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e15342c41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e15342c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e15342c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e48c4d36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2e48c4d36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2e48c4d36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2e48c4d36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2e48c4d36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2e48c4d36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2e48c4d36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2e48c4d36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15342c41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15342c41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15342c41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e15342c41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2e48c4d36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2e48c4d36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2e48c4d36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2e48c4d36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e15342c41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e15342c41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2e48c4d36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2e48c4d36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2e48c4d36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2e48c4d36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e48c4d36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e48c4d36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e48c4d36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2e48c4d36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e4af3f57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e4af3f57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2e48c4d36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2e48c4d36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2e48c4d36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2e48c4d36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15342c41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e15342c41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2df433f55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2df433f55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2df433f55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2df433f55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2df433f5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2df433f5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2e48c4d36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2e48c4d36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2df433f55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2df433f55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2e48c4d36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2e48c4d36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15342c41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15342c41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2df433f55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2df433f55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2df433f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2df433f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2df433f5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2df433f5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2df433f55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2df433f55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e15342c41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e15342c41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2df433f55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2df433f55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2df433f55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2df433f55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2df433f55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2df433f55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2df433f55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2df433f55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e15342c41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e15342c41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15342c41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15342c41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2df433f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2df433f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15342c41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e15342c41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2df433f55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2df433f55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2df433f55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2df433f55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e15342c41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e15342c41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2df433f55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2df433f55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e15342c41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e15342c41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2df433f55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2df433f55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e15342c4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e15342c4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2df433f55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2df433f55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15342c41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15342c41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15342c41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15342c41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latin typeface="Raleway"/>
                <a:ea typeface="Raleway"/>
                <a:cs typeface="Raleway"/>
                <a:sym typeface="Raleway"/>
              </a:rPr>
              <a:t>Vertraulich</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latin typeface="Raleway"/>
                <a:ea typeface="Raleway"/>
                <a:cs typeface="Raleway"/>
                <a:sym typeface="Raleway"/>
              </a:rPr>
              <a:t>Individuell erstellt für</a:t>
            </a:r>
            <a:r>
              <a:rPr lang="de" sz="600">
                <a:latin typeface="Raleway"/>
                <a:ea typeface="Raleway"/>
                <a:cs typeface="Raleway"/>
                <a:sym typeface="Raleway"/>
              </a:rPr>
              <a:t> </a:t>
            </a:r>
            <a:r>
              <a:rPr b="1" lang="de" sz="600">
                <a:latin typeface="Raleway"/>
                <a:ea typeface="Raleway"/>
                <a:cs typeface="Raleway"/>
                <a:sym typeface="Raleway"/>
              </a:rPr>
              <a:t>Name des Unternehmens</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solidFill>
                  <a:srgbClr val="FFFFFF"/>
                </a:solidFill>
                <a:latin typeface="Raleway"/>
                <a:ea typeface="Raleway"/>
                <a:cs typeface="Raleway"/>
                <a:sym typeface="Raleway"/>
              </a:rPr>
              <a:t>Vertraulich</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600">
                <a:solidFill>
                  <a:srgbClr val="FFFFFF"/>
                </a:solidFill>
                <a:latin typeface="Raleway"/>
                <a:ea typeface="Raleway"/>
                <a:cs typeface="Raleway"/>
                <a:sym typeface="Raleway"/>
              </a:rPr>
              <a:t>Individuell erstellt für </a:t>
            </a:r>
            <a:r>
              <a:rPr b="1" lang="de" sz="600">
                <a:solidFill>
                  <a:srgbClr val="FFFFFF"/>
                </a:solidFill>
                <a:latin typeface="Raleway"/>
                <a:ea typeface="Raleway"/>
                <a:cs typeface="Raleway"/>
                <a:sym typeface="Raleway"/>
              </a:rPr>
              <a:t>Name des Unternehmens</a:t>
            </a:r>
            <a:endParaRPr b="1"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de"/>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1.jpg"/><Relationship Id="rId6"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1.jpg"/><Relationship Id="rId6"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1.jpg"/><Relationship Id="rId6"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8.jpg"/><Relationship Id="rId9" Type="http://schemas.openxmlformats.org/officeDocument/2006/relationships/image" Target="../media/image29.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9.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9.jp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9.jp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9.jp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9.jp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9.jp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9.jp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18.jp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18.jp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16.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26.jp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1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21.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20.jp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28.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25.jpg"/><Relationship Id="rId5" Type="http://schemas.openxmlformats.org/officeDocument/2006/relationships/image" Target="../media/image22.png"/><Relationship Id="rId6"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8382600" cy="8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4800">
                <a:solidFill>
                  <a:srgbClr val="000000"/>
                </a:solidFill>
              </a:rPr>
              <a:t>Clean Code /</a:t>
            </a:r>
            <a:br>
              <a:rPr lang="de" sz="4800">
                <a:solidFill>
                  <a:srgbClr val="000000"/>
                </a:solidFill>
              </a:rPr>
            </a:br>
            <a:r>
              <a:rPr lang="de" sz="4800">
                <a:solidFill>
                  <a:srgbClr val="000000"/>
                </a:solidFill>
              </a:rPr>
              <a:t>Code Smell</a:t>
            </a:r>
            <a:endParaRPr sz="4800"/>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1400"/>
              <a:t>Marius Schad</a:t>
            </a:r>
            <a:endParaRPr b="1" sz="1400"/>
          </a:p>
        </p:txBody>
      </p:sp>
      <p:sp>
        <p:nvSpPr>
          <p:cNvPr id="178" name="Google Shape;178;p18"/>
          <p:cNvSpPr txBox="1"/>
          <p:nvPr/>
        </p:nvSpPr>
        <p:spPr>
          <a:xfrm>
            <a:off x="89150" y="26750"/>
            <a:ext cx="89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9" name="Google Shape;179;p18"/>
          <p:cNvSpPr/>
          <p:nvPr/>
        </p:nvSpPr>
        <p:spPr>
          <a:xfrm>
            <a:off x="187200" y="62400"/>
            <a:ext cx="8825100" cy="294300"/>
          </a:xfrm>
          <a:prstGeom prst="rect">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18"/>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181" name="Google Shape;181;p18"/>
          <p:cNvPicPr preferRelativeResize="0"/>
          <p:nvPr/>
        </p:nvPicPr>
        <p:blipFill>
          <a:blip r:embed="rId4">
            <a:alphaModFix/>
          </a:blip>
          <a:stretch>
            <a:fillRect/>
          </a:stretch>
        </p:blipFill>
        <p:spPr>
          <a:xfrm>
            <a:off x="4836473" y="1397348"/>
            <a:ext cx="1600925" cy="1600925"/>
          </a:xfrm>
          <a:prstGeom prst="rect">
            <a:avLst/>
          </a:prstGeom>
          <a:noFill/>
          <a:ln>
            <a:noFill/>
          </a:ln>
        </p:spPr>
      </p:pic>
      <p:pic>
        <p:nvPicPr>
          <p:cNvPr id="182" name="Google Shape;182;p18"/>
          <p:cNvPicPr preferRelativeResize="0"/>
          <p:nvPr/>
        </p:nvPicPr>
        <p:blipFill>
          <a:blip r:embed="rId5">
            <a:alphaModFix/>
          </a:blip>
          <a:stretch>
            <a:fillRect/>
          </a:stretch>
        </p:blipFill>
        <p:spPr>
          <a:xfrm>
            <a:off x="1960952" y="3169775"/>
            <a:ext cx="754192" cy="7542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Einführung</a:t>
            </a:r>
            <a:endParaRPr/>
          </a:p>
        </p:txBody>
      </p:sp>
      <p:sp>
        <p:nvSpPr>
          <p:cNvPr id="376" name="Google Shape;376;p27"/>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1</a:t>
            </a:r>
            <a:endParaRPr b="1" sz="800">
              <a:solidFill>
                <a:srgbClr val="FFFFFF"/>
              </a:solidFill>
            </a:endParaRPr>
          </a:p>
        </p:txBody>
      </p:sp>
      <p:sp>
        <p:nvSpPr>
          <p:cNvPr id="377" name="Google Shape;377;p27"/>
          <p:cNvSpPr txBox="1"/>
          <p:nvPr>
            <p:ph idx="1" type="body"/>
          </p:nvPr>
        </p:nvSpPr>
        <p:spPr>
          <a:xfrm>
            <a:off x="1847700" y="1853850"/>
            <a:ext cx="2832900" cy="127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de" sz="1400"/>
              <a:t>Reduzierung der Duplizierung, Steigerung der Ausdruckskraft und frühe Formulierung einfacher Abstraktionen machen für mich sauberen Code aus </a:t>
            </a:r>
            <a:r>
              <a:rPr b="1" lang="de" sz="1400"/>
              <a:t>- Ron Jeffries</a:t>
            </a:r>
            <a:endParaRPr b="1" sz="1400"/>
          </a:p>
        </p:txBody>
      </p:sp>
      <p:sp>
        <p:nvSpPr>
          <p:cNvPr id="378" name="Google Shape;378;p27"/>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2</a:t>
            </a:r>
            <a:endParaRPr b="1" sz="800">
              <a:solidFill>
                <a:srgbClr val="FFFFFF"/>
              </a:solidFill>
            </a:endParaRPr>
          </a:p>
        </p:txBody>
      </p:sp>
      <p:sp>
        <p:nvSpPr>
          <p:cNvPr id="379" name="Google Shape;379;p27"/>
          <p:cNvSpPr txBox="1"/>
          <p:nvPr>
            <p:ph idx="1" type="body"/>
          </p:nvPr>
        </p:nvSpPr>
        <p:spPr>
          <a:xfrm>
            <a:off x="1847700" y="3307900"/>
            <a:ext cx="2832900" cy="16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Verhältnis der Zeit, die mit Lesen verbracht wird, zu der Zeit, die mit Schreiben verbracht wird ist weit über 10:1</a:t>
            </a:r>
            <a:endParaRPr sz="1400"/>
          </a:p>
          <a:p>
            <a:pPr indent="0" lvl="0" marL="0" rtl="0" algn="l">
              <a:spcBef>
                <a:spcPts val="1600"/>
              </a:spcBef>
              <a:spcAft>
                <a:spcPts val="1600"/>
              </a:spcAft>
              <a:buNone/>
            </a:pPr>
            <a:r>
              <a:t/>
            </a:r>
            <a:endParaRPr sz="1100"/>
          </a:p>
        </p:txBody>
      </p:sp>
      <p:pic>
        <p:nvPicPr>
          <p:cNvPr id="380" name="Google Shape;380;p27"/>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381" name="Google Shape;381;p2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382" name="Google Shape;382;p27"/>
          <p:cNvGrpSpPr/>
          <p:nvPr/>
        </p:nvGrpSpPr>
        <p:grpSpPr>
          <a:xfrm>
            <a:off x="1956650" y="4588850"/>
            <a:ext cx="2234577" cy="82200"/>
            <a:chOff x="1690385" y="3350900"/>
            <a:chExt cx="1823400" cy="82200"/>
          </a:xfrm>
        </p:grpSpPr>
        <p:sp>
          <p:nvSpPr>
            <p:cNvPr id="383" name="Google Shape;383;p27"/>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27"/>
          <p:cNvSpPr txBox="1"/>
          <p:nvPr/>
        </p:nvSpPr>
        <p:spPr>
          <a:xfrm>
            <a:off x="4191223" y="448035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10:1</a:t>
            </a:r>
            <a:endParaRPr b="1" sz="700">
              <a:solidFill>
                <a:srgbClr val="00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400"/>
                                        <p:tgtEl>
                                          <p:spTgt spid="378"/>
                                        </p:tgtEl>
                                        <p:attrNameLst>
                                          <p:attrName>ppt_w</p:attrName>
                                        </p:attrNameLst>
                                      </p:cBhvr>
                                      <p:tavLst>
                                        <p:tav fmla="" tm="0">
                                          <p:val>
                                            <p:strVal val="0"/>
                                          </p:val>
                                        </p:tav>
                                        <p:tav fmla="" tm="100000">
                                          <p:val>
                                            <p:strVal val="#ppt_w"/>
                                          </p:val>
                                        </p:tav>
                                      </p:tavLst>
                                    </p:anim>
                                    <p:anim calcmode="lin" valueType="num">
                                      <p:cBhvr additive="base">
                                        <p:cTn dur="400"/>
                                        <p:tgtEl>
                                          <p:spTgt spid="3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Einführung</a:t>
            </a:r>
            <a:endParaRPr/>
          </a:p>
        </p:txBody>
      </p:sp>
      <p:sp>
        <p:nvSpPr>
          <p:cNvPr id="391" name="Google Shape;391;p28"/>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1</a:t>
            </a:r>
            <a:endParaRPr b="1" sz="800">
              <a:solidFill>
                <a:srgbClr val="FFFFFF"/>
              </a:solidFill>
            </a:endParaRPr>
          </a:p>
        </p:txBody>
      </p:sp>
      <p:sp>
        <p:nvSpPr>
          <p:cNvPr id="392" name="Google Shape;392;p28"/>
          <p:cNvSpPr txBox="1"/>
          <p:nvPr>
            <p:ph idx="1" type="body"/>
          </p:nvPr>
        </p:nvSpPr>
        <p:spPr>
          <a:xfrm>
            <a:off x="1847700" y="1853850"/>
            <a:ext cx="2832900" cy="127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de" sz="1400"/>
              <a:t>Reduzierung der Duplizierung, Steigerung der Ausdruckskraft und frühe Formulierung einfacher Abstraktionen machen für mich sauberen Code aus </a:t>
            </a:r>
            <a:r>
              <a:rPr b="1" lang="de" sz="1400"/>
              <a:t>- Ron Jeffries</a:t>
            </a:r>
            <a:endParaRPr b="1" sz="1400"/>
          </a:p>
        </p:txBody>
      </p:sp>
      <p:sp>
        <p:nvSpPr>
          <p:cNvPr id="393" name="Google Shape;393;p28"/>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2</a:t>
            </a:r>
            <a:endParaRPr b="1" sz="800">
              <a:solidFill>
                <a:srgbClr val="FFFFFF"/>
              </a:solidFill>
            </a:endParaRPr>
          </a:p>
        </p:txBody>
      </p:sp>
      <p:sp>
        <p:nvSpPr>
          <p:cNvPr id="394" name="Google Shape;394;p28"/>
          <p:cNvSpPr txBox="1"/>
          <p:nvPr>
            <p:ph idx="1" type="body"/>
          </p:nvPr>
        </p:nvSpPr>
        <p:spPr>
          <a:xfrm>
            <a:off x="1847700" y="3307900"/>
            <a:ext cx="2832900" cy="16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Verhältnis der Zeit, die mit Lesen verbracht wird, zu der Zeit, die mit Schreiben verbracht wird ist weit über 10:1</a:t>
            </a:r>
            <a:endParaRPr sz="1400"/>
          </a:p>
          <a:p>
            <a:pPr indent="0" lvl="0" marL="0" rtl="0" algn="l">
              <a:spcBef>
                <a:spcPts val="1600"/>
              </a:spcBef>
              <a:spcAft>
                <a:spcPts val="1600"/>
              </a:spcAft>
              <a:buNone/>
            </a:pPr>
            <a:r>
              <a:t/>
            </a:r>
            <a:endParaRPr sz="1100"/>
          </a:p>
        </p:txBody>
      </p:sp>
      <p:sp>
        <p:nvSpPr>
          <p:cNvPr id="395" name="Google Shape;395;p28"/>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3</a:t>
            </a:r>
            <a:endParaRPr b="1" sz="800">
              <a:solidFill>
                <a:srgbClr val="FFFFFF"/>
              </a:solidFill>
            </a:endParaRPr>
          </a:p>
        </p:txBody>
      </p:sp>
      <p:sp>
        <p:nvSpPr>
          <p:cNvPr id="396" name="Google Shape;396;p28"/>
          <p:cNvSpPr txBox="1"/>
          <p:nvPr>
            <p:ph idx="1" type="body"/>
          </p:nvPr>
        </p:nvSpPr>
        <p:spPr>
          <a:xfrm>
            <a:off x="5536100" y="1761475"/>
            <a:ext cx="2832900" cy="13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1400"/>
              <a:t>Pfadfinder-Regel: </a:t>
            </a:r>
            <a:endParaRPr b="1" sz="1400"/>
          </a:p>
          <a:p>
            <a:pPr indent="0" lvl="0" marL="0" rtl="0" algn="l">
              <a:spcBef>
                <a:spcPts val="1600"/>
              </a:spcBef>
              <a:spcAft>
                <a:spcPts val="0"/>
              </a:spcAft>
              <a:buNone/>
            </a:pPr>
            <a:r>
              <a:rPr lang="de" sz="1400"/>
              <a:t>Verlasse den Campingplatz sauberer, als du ihn gefunden hast.</a:t>
            </a:r>
            <a:endParaRPr sz="1400"/>
          </a:p>
          <a:p>
            <a:pPr indent="0" lvl="0" marL="0" rtl="0" algn="l">
              <a:spcBef>
                <a:spcPts val="1600"/>
              </a:spcBef>
              <a:spcAft>
                <a:spcPts val="1600"/>
              </a:spcAft>
              <a:buNone/>
            </a:pPr>
            <a:r>
              <a:t/>
            </a:r>
            <a:endParaRPr sz="1100"/>
          </a:p>
        </p:txBody>
      </p:sp>
      <p:pic>
        <p:nvPicPr>
          <p:cNvPr id="397" name="Google Shape;397;p28"/>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398" name="Google Shape;398;p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9" name="Google Shape;399;p28"/>
          <p:cNvSpPr txBox="1"/>
          <p:nvPr/>
        </p:nvSpPr>
        <p:spPr>
          <a:xfrm>
            <a:off x="4191223" y="448035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10:1</a:t>
            </a:r>
            <a:endParaRPr b="1" sz="700">
              <a:solidFill>
                <a:srgbClr val="000000"/>
              </a:solidFill>
              <a:latin typeface="Lato"/>
              <a:ea typeface="Lato"/>
              <a:cs typeface="Lato"/>
              <a:sym typeface="Lato"/>
            </a:endParaRPr>
          </a:p>
        </p:txBody>
      </p:sp>
      <p:grpSp>
        <p:nvGrpSpPr>
          <p:cNvPr id="400" name="Google Shape;400;p28"/>
          <p:cNvGrpSpPr/>
          <p:nvPr/>
        </p:nvGrpSpPr>
        <p:grpSpPr>
          <a:xfrm>
            <a:off x="1956650" y="4588850"/>
            <a:ext cx="2234577" cy="82200"/>
            <a:chOff x="1690385" y="3350900"/>
            <a:chExt cx="1823400" cy="82200"/>
          </a:xfrm>
        </p:grpSpPr>
        <p:sp>
          <p:nvSpPr>
            <p:cNvPr id="401" name="Google Shape;401;p28"/>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400"/>
                                        <p:tgtEl>
                                          <p:spTgt spid="395"/>
                                        </p:tgtEl>
                                        <p:attrNameLst>
                                          <p:attrName>ppt_w</p:attrName>
                                        </p:attrNameLst>
                                      </p:cBhvr>
                                      <p:tavLst>
                                        <p:tav fmla="" tm="0">
                                          <p:val>
                                            <p:strVal val="0"/>
                                          </p:val>
                                        </p:tav>
                                        <p:tav fmla="" tm="100000">
                                          <p:val>
                                            <p:strVal val="#ppt_w"/>
                                          </p:val>
                                        </p:tav>
                                      </p:tavLst>
                                    </p:anim>
                                    <p:anim calcmode="lin" valueType="num">
                                      <p:cBhvr additive="base">
                                        <p:cTn dur="400"/>
                                        <p:tgtEl>
                                          <p:spTgt spid="3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Einführung</a:t>
            </a:r>
            <a:endParaRPr/>
          </a:p>
        </p:txBody>
      </p:sp>
      <p:sp>
        <p:nvSpPr>
          <p:cNvPr id="408" name="Google Shape;408;p29"/>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1</a:t>
            </a:r>
            <a:endParaRPr b="1" sz="800">
              <a:solidFill>
                <a:srgbClr val="FFFFFF"/>
              </a:solidFill>
            </a:endParaRPr>
          </a:p>
        </p:txBody>
      </p:sp>
      <p:sp>
        <p:nvSpPr>
          <p:cNvPr id="409" name="Google Shape;409;p29"/>
          <p:cNvSpPr txBox="1"/>
          <p:nvPr>
            <p:ph idx="1" type="body"/>
          </p:nvPr>
        </p:nvSpPr>
        <p:spPr>
          <a:xfrm>
            <a:off x="1847700" y="1853850"/>
            <a:ext cx="2832900" cy="127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de" sz="1400"/>
              <a:t>Reduzierung der Duplizierung, Steigerung der Ausdruckskraft und frühe Formulierung einfacher Abstraktionen machen für mich sauberen Code aus </a:t>
            </a:r>
            <a:r>
              <a:rPr b="1" lang="de" sz="1400"/>
              <a:t>- Ron Jeffries</a:t>
            </a:r>
            <a:endParaRPr b="1" sz="1400"/>
          </a:p>
        </p:txBody>
      </p:sp>
      <p:sp>
        <p:nvSpPr>
          <p:cNvPr id="410" name="Google Shape;410;p29"/>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2</a:t>
            </a:r>
            <a:endParaRPr b="1" sz="800">
              <a:solidFill>
                <a:srgbClr val="FFFFFF"/>
              </a:solidFill>
            </a:endParaRPr>
          </a:p>
        </p:txBody>
      </p:sp>
      <p:sp>
        <p:nvSpPr>
          <p:cNvPr id="411" name="Google Shape;411;p29"/>
          <p:cNvSpPr txBox="1"/>
          <p:nvPr>
            <p:ph idx="1" type="body"/>
          </p:nvPr>
        </p:nvSpPr>
        <p:spPr>
          <a:xfrm>
            <a:off x="1847700" y="3307900"/>
            <a:ext cx="2832900" cy="16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Verhältnis der Zeit, die mit Lesen verbracht wird, zu der Zeit, die mit Schreiben verbracht wird ist weit über 10:1</a:t>
            </a:r>
            <a:endParaRPr sz="1400"/>
          </a:p>
          <a:p>
            <a:pPr indent="0" lvl="0" marL="0" rtl="0" algn="l">
              <a:spcBef>
                <a:spcPts val="1600"/>
              </a:spcBef>
              <a:spcAft>
                <a:spcPts val="1600"/>
              </a:spcAft>
              <a:buNone/>
            </a:pPr>
            <a:r>
              <a:t/>
            </a:r>
            <a:endParaRPr sz="1100"/>
          </a:p>
        </p:txBody>
      </p:sp>
      <p:sp>
        <p:nvSpPr>
          <p:cNvPr id="412" name="Google Shape;412;p29"/>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3</a:t>
            </a:r>
            <a:endParaRPr b="1" sz="800">
              <a:solidFill>
                <a:srgbClr val="FFFFFF"/>
              </a:solidFill>
            </a:endParaRPr>
          </a:p>
        </p:txBody>
      </p:sp>
      <p:sp>
        <p:nvSpPr>
          <p:cNvPr id="413" name="Google Shape;413;p29"/>
          <p:cNvSpPr txBox="1"/>
          <p:nvPr>
            <p:ph idx="1" type="body"/>
          </p:nvPr>
        </p:nvSpPr>
        <p:spPr>
          <a:xfrm>
            <a:off x="5536100" y="1761475"/>
            <a:ext cx="2832900" cy="13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1400"/>
              <a:t>Pfadfinder-Regel: </a:t>
            </a:r>
            <a:endParaRPr b="1" sz="1400"/>
          </a:p>
          <a:p>
            <a:pPr indent="0" lvl="0" marL="0" rtl="0" algn="l">
              <a:spcBef>
                <a:spcPts val="1600"/>
              </a:spcBef>
              <a:spcAft>
                <a:spcPts val="0"/>
              </a:spcAft>
              <a:buNone/>
            </a:pPr>
            <a:r>
              <a:rPr lang="de" sz="1400"/>
              <a:t>Verlasse den Campingplatz sauberer, als du ihn gefunden hast.</a:t>
            </a:r>
            <a:endParaRPr sz="1400"/>
          </a:p>
          <a:p>
            <a:pPr indent="0" lvl="0" marL="0" rtl="0" algn="l">
              <a:spcBef>
                <a:spcPts val="1600"/>
              </a:spcBef>
              <a:spcAft>
                <a:spcPts val="1600"/>
              </a:spcAft>
              <a:buNone/>
            </a:pPr>
            <a:r>
              <a:t/>
            </a:r>
            <a:endParaRPr sz="1100"/>
          </a:p>
        </p:txBody>
      </p:sp>
      <p:sp>
        <p:nvSpPr>
          <p:cNvPr id="414" name="Google Shape;414;p29"/>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4</a:t>
            </a:r>
            <a:endParaRPr b="1" sz="800">
              <a:solidFill>
                <a:srgbClr val="FFFFFF"/>
              </a:solidFill>
            </a:endParaRPr>
          </a:p>
        </p:txBody>
      </p:sp>
      <p:sp>
        <p:nvSpPr>
          <p:cNvPr id="415" name="Google Shape;415;p29"/>
          <p:cNvSpPr txBox="1"/>
          <p:nvPr>
            <p:ph idx="1" type="body"/>
          </p:nvPr>
        </p:nvSpPr>
        <p:spPr>
          <a:xfrm>
            <a:off x="5536100" y="3161850"/>
            <a:ext cx="2832900" cy="16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de" sz="1400"/>
              <a:t>Sauberer Code hat sehr viel mit dem Malen eines Bildes zu tun. Die meisten können erkennen, wann ein Bild gut oder schlecht gemalt ist. Aber dies erkennen zu können, bedeutet nicht, dass wir auch malen können. </a:t>
            </a:r>
            <a:r>
              <a:rPr lang="de" sz="1100"/>
              <a:t>- </a:t>
            </a:r>
            <a:r>
              <a:rPr b="1" lang="de" sz="1100"/>
              <a:t>Robert C. Martin</a:t>
            </a:r>
            <a:endParaRPr b="1" sz="1100"/>
          </a:p>
          <a:p>
            <a:pPr indent="0" lvl="0" marL="0" rtl="0" algn="l">
              <a:spcBef>
                <a:spcPts val="1600"/>
              </a:spcBef>
              <a:spcAft>
                <a:spcPts val="1600"/>
              </a:spcAft>
              <a:buNone/>
            </a:pPr>
            <a:r>
              <a:t/>
            </a:r>
            <a:endParaRPr sz="1100"/>
          </a:p>
        </p:txBody>
      </p:sp>
      <p:pic>
        <p:nvPicPr>
          <p:cNvPr id="416" name="Google Shape;416;p29"/>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417" name="Google Shape;417;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8" name="Google Shape;418;p29"/>
          <p:cNvSpPr txBox="1"/>
          <p:nvPr/>
        </p:nvSpPr>
        <p:spPr>
          <a:xfrm>
            <a:off x="4191223" y="448035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700">
                <a:latin typeface="Lato"/>
                <a:ea typeface="Lato"/>
                <a:cs typeface="Lato"/>
                <a:sym typeface="Lato"/>
              </a:rPr>
              <a:t>10:1</a:t>
            </a:r>
            <a:endParaRPr b="1" sz="700">
              <a:solidFill>
                <a:srgbClr val="000000"/>
              </a:solidFill>
              <a:latin typeface="Lato"/>
              <a:ea typeface="Lato"/>
              <a:cs typeface="Lato"/>
              <a:sym typeface="Lato"/>
            </a:endParaRPr>
          </a:p>
        </p:txBody>
      </p:sp>
      <p:grpSp>
        <p:nvGrpSpPr>
          <p:cNvPr id="419" name="Google Shape;419;p29"/>
          <p:cNvGrpSpPr/>
          <p:nvPr/>
        </p:nvGrpSpPr>
        <p:grpSpPr>
          <a:xfrm>
            <a:off x="1956650" y="4588850"/>
            <a:ext cx="2234577" cy="82200"/>
            <a:chOff x="1690385" y="3350900"/>
            <a:chExt cx="1823400" cy="82200"/>
          </a:xfrm>
        </p:grpSpPr>
        <p:sp>
          <p:nvSpPr>
            <p:cNvPr id="420" name="Google Shape;420;p29"/>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4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5" name="Shape 425"/>
        <p:cNvGrpSpPr/>
        <p:nvPr/>
      </p:nvGrpSpPr>
      <p:grpSpPr>
        <a:xfrm>
          <a:off x="0" y="0"/>
          <a:ext cx="0" cy="0"/>
          <a:chOff x="0" y="0"/>
          <a:chExt cx="0" cy="0"/>
        </a:xfrm>
      </p:grpSpPr>
      <p:sp>
        <p:nvSpPr>
          <p:cNvPr id="426" name="Google Shape;426;p30"/>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Einführung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Kommentare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Fehler-Handling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Tests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427" name="Google Shape;427;p30"/>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300">
                <a:solidFill>
                  <a:schemeClr val="lt1"/>
                </a:solidFill>
                <a:latin typeface="Raleway"/>
                <a:ea typeface="Raleway"/>
                <a:cs typeface="Raleway"/>
                <a:sym typeface="Raleway"/>
              </a:rPr>
              <a:t>Aussagekräftige Namen</a:t>
            </a:r>
            <a:endParaRPr b="1"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Formatierung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Klassen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428" name="Google Shape;428;p30"/>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Funktionen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Objekte und Datenstrukturen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429" name="Google Shape;429;p30"/>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430" name="Google Shape;430;p30"/>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30"/>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432" name="Google Shape;432;p30"/>
          <p:cNvPicPr preferRelativeResize="0"/>
          <p:nvPr/>
        </p:nvPicPr>
        <p:blipFill>
          <a:blip r:embed="rId4">
            <a:alphaModFix/>
          </a:blip>
          <a:stretch>
            <a:fillRect/>
          </a:stretch>
        </p:blipFill>
        <p:spPr>
          <a:xfrm rot="-1967881">
            <a:off x="5373073" y="2521763"/>
            <a:ext cx="314251" cy="4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300"/>
                                        <p:tgtEl>
                                          <p:spTgt spid="432"/>
                                        </p:tgtEl>
                                        <p:attrNameLst>
                                          <p:attrName>ppt_w</p:attrName>
                                        </p:attrNameLst>
                                      </p:cBhvr>
                                      <p:tavLst>
                                        <p:tav fmla="" tm="0">
                                          <p:val>
                                            <p:strVal val="0"/>
                                          </p:val>
                                        </p:tav>
                                        <p:tav fmla="" tm="100000">
                                          <p:val>
                                            <p:strVal val="#ppt_w"/>
                                          </p:val>
                                        </p:tav>
                                      </p:tavLst>
                                    </p:anim>
                                    <p:anim calcmode="lin" valueType="num">
                                      <p:cBhvr additive="base">
                                        <p:cTn dur="300"/>
                                        <p:tgtEl>
                                          <p:spTgt spid="43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438" name="Google Shape;438;p31"/>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439" name="Google Shape;439;p31"/>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440" name="Google Shape;440;p31"/>
          <p:cNvPicPr preferRelativeResize="0"/>
          <p:nvPr/>
        </p:nvPicPr>
        <p:blipFill>
          <a:blip r:embed="rId5">
            <a:alphaModFix/>
          </a:blip>
          <a:stretch>
            <a:fillRect/>
          </a:stretch>
        </p:blipFill>
        <p:spPr>
          <a:xfrm>
            <a:off x="7584550" y="731350"/>
            <a:ext cx="284974" cy="409851"/>
          </a:xfrm>
          <a:prstGeom prst="rect">
            <a:avLst/>
          </a:prstGeom>
          <a:noFill/>
          <a:ln>
            <a:noFill/>
          </a:ln>
        </p:spPr>
      </p:pic>
      <p:pic>
        <p:nvPicPr>
          <p:cNvPr id="441" name="Google Shape;441;p31"/>
          <p:cNvPicPr preferRelativeResize="0"/>
          <p:nvPr/>
        </p:nvPicPr>
        <p:blipFill>
          <a:blip r:embed="rId6">
            <a:alphaModFix/>
          </a:blip>
          <a:stretch>
            <a:fillRect/>
          </a:stretch>
        </p:blipFill>
        <p:spPr>
          <a:xfrm>
            <a:off x="7430800" y="35800"/>
            <a:ext cx="1677399" cy="754225"/>
          </a:xfrm>
          <a:prstGeom prst="rect">
            <a:avLst/>
          </a:prstGeom>
          <a:noFill/>
          <a:ln>
            <a:noFill/>
          </a:ln>
        </p:spPr>
      </p:pic>
      <p:sp>
        <p:nvSpPr>
          <p:cNvPr id="442" name="Google Shape;442;p31"/>
          <p:cNvSpPr txBox="1"/>
          <p:nvPr/>
        </p:nvSpPr>
        <p:spPr>
          <a:xfrm>
            <a:off x="772250" y="2553650"/>
            <a:ext cx="3799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p:txBody>
      </p:sp>
      <p:pic>
        <p:nvPicPr>
          <p:cNvPr id="443" name="Google Shape;443;p31"/>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pic>
        <p:nvPicPr>
          <p:cNvPr id="444" name="Google Shape;444;p31"/>
          <p:cNvPicPr preferRelativeResize="0"/>
          <p:nvPr/>
        </p:nvPicPr>
        <p:blipFill>
          <a:blip r:embed="rId5">
            <a:alphaModFix/>
          </a:blip>
          <a:stretch>
            <a:fillRect/>
          </a:stretch>
        </p:blipFill>
        <p:spPr>
          <a:xfrm>
            <a:off x="7736950" y="1102932"/>
            <a:ext cx="132576" cy="1906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900" fill="hold"/>
                                        <p:tgtEl>
                                          <p:spTgt spid="440"/>
                                        </p:tgtEl>
                                        <p:attrNameLst>
                                          <p:attrName>r</p:attrName>
                                        </p:attrNameLst>
                                      </p:cBhvr>
                                    </p:animRo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3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48" name="Shape 448"/>
        <p:cNvGrpSpPr/>
        <p:nvPr/>
      </p:nvGrpSpPr>
      <p:grpSpPr>
        <a:xfrm>
          <a:off x="0" y="0"/>
          <a:ext cx="0" cy="0"/>
          <a:chOff x="0" y="0"/>
          <a:chExt cx="0" cy="0"/>
        </a:xfrm>
      </p:grpSpPr>
      <p:sp>
        <p:nvSpPr>
          <p:cNvPr id="449" name="Google Shape;449;p3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450" name="Google Shape;450;p32"/>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public List&lt;int[]&gt; getThem()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List&lt;int[]&gt; list1 = new ArrayList&lt;int[]&gt;();</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for (int[] x : theList)</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if (x[0] == 4)</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list1.add(x);</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return list1;</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451" name="Google Shape;451;p32"/>
          <p:cNvPicPr preferRelativeResize="0"/>
          <p:nvPr/>
        </p:nvPicPr>
        <p:blipFill>
          <a:blip r:embed="rId3">
            <a:alphaModFix/>
          </a:blip>
          <a:stretch>
            <a:fillRect/>
          </a:stretch>
        </p:blipFill>
        <p:spPr>
          <a:xfrm>
            <a:off x="7430800" y="35800"/>
            <a:ext cx="1677399" cy="75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55" name="Shape 455"/>
        <p:cNvGrpSpPr/>
        <p:nvPr/>
      </p:nvGrpSpPr>
      <p:grpSpPr>
        <a:xfrm>
          <a:off x="0" y="0"/>
          <a:ext cx="0" cy="0"/>
          <a:chOff x="0" y="0"/>
          <a:chExt cx="0" cy="0"/>
        </a:xfrm>
      </p:grpSpPr>
      <p:sp>
        <p:nvSpPr>
          <p:cNvPr id="456" name="Google Shape;456;p3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457" name="Google Shape;457;p33"/>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public List&lt;int[]&gt; getThem()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List&lt;int[]&gt; list1 = new ArrayList&lt;int[]&gt;();</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for (int[] x : theList)</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if (x[0] == 4)</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list1.add(x);</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return list1;</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458" name="Google Shape;458;p33"/>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459" name="Google Shape;459;p33"/>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public List&lt;int[]&gt; getFlaggedCells()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List&lt;int[]&gt; flaggedCells = new ArrayList&lt;Cell&gt;();</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for (Cell cell : gameBoard)</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if (cell.isFlagged())</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flaggedCells.add(cell);</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return flaggedCells</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465" name="Google Shape;465;p34"/>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466" name="Google Shape;466;p34"/>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467" name="Google Shape;467;p34"/>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468" name="Google Shape;468;p34"/>
          <p:cNvSpPr txBox="1"/>
          <p:nvPr/>
        </p:nvSpPr>
        <p:spPr>
          <a:xfrm>
            <a:off x="772250" y="2553650"/>
            <a:ext cx="3799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p:txBody>
      </p:sp>
      <p:pic>
        <p:nvPicPr>
          <p:cNvPr id="469" name="Google Shape;469;p34"/>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470" name="Google Shape;470;p34"/>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74" name="Shape 474"/>
        <p:cNvGrpSpPr/>
        <p:nvPr/>
      </p:nvGrpSpPr>
      <p:grpSpPr>
        <a:xfrm>
          <a:off x="0" y="0"/>
          <a:ext cx="0" cy="0"/>
          <a:chOff x="0" y="0"/>
          <a:chExt cx="0" cy="0"/>
        </a:xfrm>
      </p:grpSpPr>
      <p:sp>
        <p:nvSpPr>
          <p:cNvPr id="475" name="Google Shape;475;p35"/>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476" name="Google Shape;476;p35"/>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accountList</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p:txBody>
      </p:sp>
      <p:pic>
        <p:nvPicPr>
          <p:cNvPr id="477" name="Google Shape;477;p35"/>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478" name="Google Shape;478;p35"/>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accountGroup</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479" name="Google Shape;479;p35"/>
          <p:cNvPicPr preferRelativeResize="0"/>
          <p:nvPr/>
        </p:nvPicPr>
        <p:blipFill>
          <a:blip r:embed="rId4">
            <a:alphaModFix/>
          </a:blip>
          <a:stretch>
            <a:fillRect/>
          </a:stretch>
        </p:blipFill>
        <p:spPr>
          <a:xfrm>
            <a:off x="8186778" y="1500525"/>
            <a:ext cx="864200" cy="576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83" name="Shape 483"/>
        <p:cNvGrpSpPr/>
        <p:nvPr/>
      </p:nvGrpSpPr>
      <p:grpSpPr>
        <a:xfrm>
          <a:off x="0" y="0"/>
          <a:ext cx="0" cy="0"/>
          <a:chOff x="0" y="0"/>
          <a:chExt cx="0" cy="0"/>
        </a:xfrm>
      </p:grpSpPr>
      <p:sp>
        <p:nvSpPr>
          <p:cNvPr id="484" name="Google Shape;484;p36"/>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485" name="Google Shape;485;p36"/>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accountList</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XYZControllerForEfficientHandlingOfStrings</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p:txBody>
      </p:sp>
      <p:pic>
        <p:nvPicPr>
          <p:cNvPr id="486" name="Google Shape;486;p36"/>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487" name="Google Shape;487;p36"/>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accountGroup</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chemeClr val="lt1"/>
                </a:solidFill>
                <a:latin typeface="Nunito"/>
                <a:ea typeface="Nunito"/>
                <a:cs typeface="Nunito"/>
                <a:sym typeface="Nunito"/>
              </a:rPr>
              <a:t>XYZControllerForEfficientStorageOfStrings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488" name="Google Shape;488;p36"/>
          <p:cNvPicPr preferRelativeResize="0"/>
          <p:nvPr/>
        </p:nvPicPr>
        <p:blipFill>
          <a:blip r:embed="rId4">
            <a:alphaModFix/>
          </a:blip>
          <a:stretch>
            <a:fillRect/>
          </a:stretch>
        </p:blipFill>
        <p:spPr>
          <a:xfrm>
            <a:off x="8448025" y="2168815"/>
            <a:ext cx="602958" cy="350700"/>
          </a:xfrm>
          <a:prstGeom prst="rect">
            <a:avLst/>
          </a:prstGeom>
          <a:noFill/>
          <a:ln>
            <a:noFill/>
          </a:ln>
        </p:spPr>
      </p:pic>
      <p:pic>
        <p:nvPicPr>
          <p:cNvPr id="489" name="Google Shape;489;p36"/>
          <p:cNvPicPr preferRelativeResize="0"/>
          <p:nvPr/>
        </p:nvPicPr>
        <p:blipFill>
          <a:blip r:embed="rId5">
            <a:alphaModFix/>
          </a:blip>
          <a:stretch>
            <a:fillRect/>
          </a:stretch>
        </p:blipFill>
        <p:spPr>
          <a:xfrm>
            <a:off x="8186778" y="1500525"/>
            <a:ext cx="864200" cy="576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 name="Shape 186"/>
        <p:cNvGrpSpPr/>
        <p:nvPr/>
      </p:nvGrpSpPr>
      <p:grpSpPr>
        <a:xfrm>
          <a:off x="0" y="0"/>
          <a:ext cx="0" cy="0"/>
          <a:chOff x="0" y="0"/>
          <a:chExt cx="0" cy="0"/>
        </a:xfrm>
      </p:grpSpPr>
      <p:sp>
        <p:nvSpPr>
          <p:cNvPr id="187" name="Google Shape;187;p19"/>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Einführung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Kommentare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Fehler-Handling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Tests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8" name="Google Shape;188;p19"/>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Aussagekräftige Namen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Formatierung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Klassen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189" name="Google Shape;189;p19"/>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Funktionen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Objekte und Datenstrukturen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190" name="Google Shape;190;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191" name="Google Shape;191;p19"/>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19"/>
          <p:cNvPicPr preferRelativeResize="0"/>
          <p:nvPr/>
        </p:nvPicPr>
        <p:blipFill>
          <a:blip r:embed="rId3">
            <a:alphaModFix/>
          </a:blip>
          <a:stretch>
            <a:fillRect/>
          </a:stretch>
        </p:blipFill>
        <p:spPr>
          <a:xfrm>
            <a:off x="7430800" y="35800"/>
            <a:ext cx="1677399" cy="754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93" name="Shape 493"/>
        <p:cNvGrpSpPr/>
        <p:nvPr/>
      </p:nvGrpSpPr>
      <p:grpSpPr>
        <a:xfrm>
          <a:off x="0" y="0"/>
          <a:ext cx="0" cy="0"/>
          <a:chOff x="0" y="0"/>
          <a:chExt cx="0" cy="0"/>
        </a:xfrm>
      </p:grpSpPr>
      <p:sp>
        <p:nvSpPr>
          <p:cNvPr id="494" name="Google Shape;494;p37"/>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495" name="Google Shape;495;p37"/>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accountList</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XYZControllerForEfficientHandlingOfStrings</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int a = l;</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if ( 0 == l)</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 = 01;</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else</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l = 01;</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Courier New"/>
                <a:ea typeface="Courier New"/>
                <a:cs typeface="Courier New"/>
                <a:sym typeface="Courier New"/>
              </a:rPr>
              <a:t>//Change Font if </a:t>
            </a:r>
            <a:r>
              <a:rPr b="1" lang="de" sz="1500">
                <a:solidFill>
                  <a:srgbClr val="FFFFFF"/>
                </a:solidFill>
                <a:latin typeface="Courier New"/>
                <a:ea typeface="Courier New"/>
                <a:cs typeface="Courier New"/>
                <a:sym typeface="Courier New"/>
              </a:rPr>
              <a:t>1 </a:t>
            </a:r>
            <a:r>
              <a:rPr lang="de" sz="1500">
                <a:solidFill>
                  <a:srgbClr val="FFFFFF"/>
                </a:solidFill>
                <a:latin typeface="Courier New"/>
                <a:ea typeface="Courier New"/>
                <a:cs typeface="Courier New"/>
                <a:sym typeface="Courier New"/>
              </a:rPr>
              <a:t>looks like </a:t>
            </a:r>
            <a:r>
              <a:rPr b="1" lang="de" sz="1500">
                <a:solidFill>
                  <a:srgbClr val="FFFFFF"/>
                </a:solidFill>
                <a:latin typeface="Courier New"/>
                <a:ea typeface="Courier New"/>
                <a:cs typeface="Courier New"/>
                <a:sym typeface="Courier New"/>
              </a:rPr>
              <a:t>l</a:t>
            </a:r>
            <a:endParaRPr b="1" sz="1500">
              <a:solidFill>
                <a:srgbClr val="FFFF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496" name="Google Shape;496;p37"/>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497" name="Google Shape;497;p37"/>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accountGroup</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chemeClr val="lt1"/>
                </a:solidFill>
                <a:latin typeface="Nunito"/>
                <a:ea typeface="Nunito"/>
                <a:cs typeface="Nunito"/>
                <a:sym typeface="Nunito"/>
              </a:rPr>
              <a:t>XYZControllerForEfficientStorageOfStrings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498" name="Google Shape;498;p37"/>
          <p:cNvPicPr preferRelativeResize="0"/>
          <p:nvPr/>
        </p:nvPicPr>
        <p:blipFill>
          <a:blip r:embed="rId4">
            <a:alphaModFix/>
          </a:blip>
          <a:stretch>
            <a:fillRect/>
          </a:stretch>
        </p:blipFill>
        <p:spPr>
          <a:xfrm>
            <a:off x="8448025" y="2168815"/>
            <a:ext cx="602958" cy="350700"/>
          </a:xfrm>
          <a:prstGeom prst="rect">
            <a:avLst/>
          </a:prstGeom>
          <a:noFill/>
          <a:ln>
            <a:noFill/>
          </a:ln>
        </p:spPr>
      </p:pic>
      <p:pic>
        <p:nvPicPr>
          <p:cNvPr id="499" name="Google Shape;499;p37"/>
          <p:cNvPicPr preferRelativeResize="0"/>
          <p:nvPr/>
        </p:nvPicPr>
        <p:blipFill>
          <a:blip r:embed="rId5">
            <a:alphaModFix/>
          </a:blip>
          <a:stretch>
            <a:fillRect/>
          </a:stretch>
        </p:blipFill>
        <p:spPr>
          <a:xfrm>
            <a:off x="8186778" y="1500525"/>
            <a:ext cx="864200" cy="576150"/>
          </a:xfrm>
          <a:prstGeom prst="rect">
            <a:avLst/>
          </a:prstGeom>
          <a:noFill/>
          <a:ln>
            <a:noFill/>
          </a:ln>
        </p:spPr>
      </p:pic>
      <p:pic>
        <p:nvPicPr>
          <p:cNvPr id="500" name="Google Shape;500;p37"/>
          <p:cNvPicPr preferRelativeResize="0"/>
          <p:nvPr/>
        </p:nvPicPr>
        <p:blipFill>
          <a:blip r:embed="rId6">
            <a:alphaModFix/>
          </a:blip>
          <a:stretch>
            <a:fillRect/>
          </a:stretch>
        </p:blipFill>
        <p:spPr>
          <a:xfrm>
            <a:off x="4291275" y="2571738"/>
            <a:ext cx="2500324" cy="2500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6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506" name="Google Shape;506;p38"/>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507" name="Google Shape;507;p38"/>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508" name="Google Shape;508;p38"/>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509" name="Google Shape;509;p38"/>
          <p:cNvSpPr txBox="1"/>
          <p:nvPr/>
        </p:nvSpPr>
        <p:spPr>
          <a:xfrm>
            <a:off x="772250" y="2553650"/>
            <a:ext cx="3799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Unterschiede deutlich machen</a:t>
            </a:r>
            <a:endParaRPr>
              <a:solidFill>
                <a:schemeClr val="accent1"/>
              </a:solidFill>
              <a:latin typeface="Lato"/>
              <a:ea typeface="Lato"/>
              <a:cs typeface="Lato"/>
              <a:sym typeface="Lato"/>
            </a:endParaRPr>
          </a:p>
          <a:p>
            <a:pPr indent="0" lvl="0" marL="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pic>
        <p:nvPicPr>
          <p:cNvPr id="510" name="Google Shape;510;p38"/>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511" name="Google Shape;511;p38"/>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15" name="Shape 515"/>
        <p:cNvGrpSpPr/>
        <p:nvPr/>
      </p:nvGrpSpPr>
      <p:grpSpPr>
        <a:xfrm>
          <a:off x="0" y="0"/>
          <a:ext cx="0" cy="0"/>
          <a:chOff x="0" y="0"/>
          <a:chExt cx="0" cy="0"/>
        </a:xfrm>
      </p:grpSpPr>
      <p:sp>
        <p:nvSpPr>
          <p:cNvPr id="516" name="Google Shape;516;p3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517" name="Google Shape;517;p39"/>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accountList</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XYZControllerForEfficientHandlingOfStrings</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int a = l;</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if ( 0 == l)</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 = 01;</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else</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l = 01;</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Courier New"/>
                <a:ea typeface="Courier New"/>
                <a:cs typeface="Courier New"/>
                <a:sym typeface="Courier New"/>
              </a:rPr>
              <a:t>//Change Font if </a:t>
            </a:r>
            <a:r>
              <a:rPr b="1" lang="de" sz="1500">
                <a:solidFill>
                  <a:srgbClr val="FFFFFF"/>
                </a:solidFill>
                <a:latin typeface="Courier New"/>
                <a:ea typeface="Courier New"/>
                <a:cs typeface="Courier New"/>
                <a:sym typeface="Courier New"/>
              </a:rPr>
              <a:t>1 </a:t>
            </a:r>
            <a:r>
              <a:rPr lang="de" sz="1500">
                <a:solidFill>
                  <a:srgbClr val="FFFFFF"/>
                </a:solidFill>
                <a:latin typeface="Courier New"/>
                <a:ea typeface="Courier New"/>
                <a:cs typeface="Courier New"/>
                <a:sym typeface="Courier New"/>
              </a:rPr>
              <a:t>looks like </a:t>
            </a:r>
            <a:r>
              <a:rPr b="1" lang="de" sz="1500">
                <a:solidFill>
                  <a:srgbClr val="FFFFFF"/>
                </a:solidFill>
                <a:latin typeface="Courier New"/>
                <a:ea typeface="Courier New"/>
                <a:cs typeface="Courier New"/>
                <a:sym typeface="Courier New"/>
              </a:rPr>
              <a:t>l</a:t>
            </a:r>
            <a:endParaRPr b="1" sz="1500">
              <a:solidFill>
                <a:srgbClr val="FFFF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518" name="Google Shape;518;p39"/>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519" name="Google Shape;519;p39"/>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accountGroup</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chemeClr val="lt1"/>
                </a:solidFill>
                <a:latin typeface="Nunito"/>
                <a:ea typeface="Nunito"/>
                <a:cs typeface="Nunito"/>
                <a:sym typeface="Nunito"/>
              </a:rPr>
              <a:t>XYZControllerForEfficientStorageOfStrings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520" name="Google Shape;520;p39"/>
          <p:cNvPicPr preferRelativeResize="0"/>
          <p:nvPr/>
        </p:nvPicPr>
        <p:blipFill>
          <a:blip r:embed="rId4">
            <a:alphaModFix/>
          </a:blip>
          <a:stretch>
            <a:fillRect/>
          </a:stretch>
        </p:blipFill>
        <p:spPr>
          <a:xfrm>
            <a:off x="8448025" y="2168815"/>
            <a:ext cx="602958" cy="350700"/>
          </a:xfrm>
          <a:prstGeom prst="rect">
            <a:avLst/>
          </a:prstGeom>
          <a:noFill/>
          <a:ln>
            <a:noFill/>
          </a:ln>
        </p:spPr>
      </p:pic>
      <p:pic>
        <p:nvPicPr>
          <p:cNvPr id="521" name="Google Shape;521;p39"/>
          <p:cNvPicPr preferRelativeResize="0"/>
          <p:nvPr/>
        </p:nvPicPr>
        <p:blipFill>
          <a:blip r:embed="rId5">
            <a:alphaModFix/>
          </a:blip>
          <a:stretch>
            <a:fillRect/>
          </a:stretch>
        </p:blipFill>
        <p:spPr>
          <a:xfrm>
            <a:off x="8186778" y="1500525"/>
            <a:ext cx="864200" cy="576150"/>
          </a:xfrm>
          <a:prstGeom prst="rect">
            <a:avLst/>
          </a:prstGeom>
          <a:noFill/>
          <a:ln>
            <a:noFill/>
          </a:ln>
        </p:spPr>
      </p:pic>
      <p:pic>
        <p:nvPicPr>
          <p:cNvPr id="522" name="Google Shape;522;p39"/>
          <p:cNvPicPr preferRelativeResize="0"/>
          <p:nvPr/>
        </p:nvPicPr>
        <p:blipFill>
          <a:blip r:embed="rId6">
            <a:alphaModFix/>
          </a:blip>
          <a:stretch>
            <a:fillRect/>
          </a:stretch>
        </p:blipFill>
        <p:spPr>
          <a:xfrm>
            <a:off x="4291275" y="2571738"/>
            <a:ext cx="2500324" cy="2500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528" name="Google Shape;528;p40"/>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529" name="Google Shape;529;p40"/>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530" name="Google Shape;530;p40"/>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531" name="Google Shape;531;p40"/>
          <p:cNvSpPr txBox="1"/>
          <p:nvPr/>
        </p:nvSpPr>
        <p:spPr>
          <a:xfrm>
            <a:off x="772250" y="2553650"/>
            <a:ext cx="3799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Unterschiede deutlich machen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Aussprechbare Namen verwenden</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pic>
        <p:nvPicPr>
          <p:cNvPr id="532" name="Google Shape;532;p40"/>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533" name="Google Shape;533;p40"/>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539" name="Google Shape;539;p41"/>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540" name="Google Shape;540;p41"/>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541" name="Google Shape;541;p41"/>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542" name="Google Shape;542;p41"/>
          <p:cNvSpPr txBox="1"/>
          <p:nvPr/>
        </p:nvSpPr>
        <p:spPr>
          <a:xfrm>
            <a:off x="772250" y="2553650"/>
            <a:ext cx="3799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Unterschiede deutlich machen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Aussprechbare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Suchbare Namen verwenden</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pic>
        <p:nvPicPr>
          <p:cNvPr id="543" name="Google Shape;543;p41"/>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544" name="Google Shape;544;p41"/>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48" name="Shape 548"/>
        <p:cNvGrpSpPr/>
        <p:nvPr/>
      </p:nvGrpSpPr>
      <p:grpSpPr>
        <a:xfrm>
          <a:off x="0" y="0"/>
          <a:ext cx="0" cy="0"/>
          <a:chOff x="0" y="0"/>
          <a:chExt cx="0" cy="0"/>
        </a:xfrm>
      </p:grpSpPr>
      <p:sp>
        <p:nvSpPr>
          <p:cNvPr id="549" name="Google Shape;549;p4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550" name="Google Shape;550;p42"/>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accountList</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XYZControllerForEfficientHandlingOfStrings</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int a = l;</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if ( 0 == l)</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 = 01;</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else</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l = 01;</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Courier New"/>
                <a:ea typeface="Courier New"/>
                <a:cs typeface="Courier New"/>
                <a:sym typeface="Courier New"/>
              </a:rPr>
              <a:t>//Change Font if </a:t>
            </a:r>
            <a:r>
              <a:rPr b="1" lang="de" sz="1500">
                <a:solidFill>
                  <a:srgbClr val="FFFFFF"/>
                </a:solidFill>
                <a:latin typeface="Courier New"/>
                <a:ea typeface="Courier New"/>
                <a:cs typeface="Courier New"/>
                <a:sym typeface="Courier New"/>
              </a:rPr>
              <a:t>1 </a:t>
            </a:r>
            <a:r>
              <a:rPr lang="de" sz="1500">
                <a:solidFill>
                  <a:srgbClr val="FFFFFF"/>
                </a:solidFill>
                <a:latin typeface="Courier New"/>
                <a:ea typeface="Courier New"/>
                <a:cs typeface="Courier New"/>
                <a:sym typeface="Courier New"/>
              </a:rPr>
              <a:t>looks like </a:t>
            </a:r>
            <a:r>
              <a:rPr b="1" lang="de" sz="1500">
                <a:solidFill>
                  <a:srgbClr val="FFFFFF"/>
                </a:solidFill>
                <a:latin typeface="Courier New"/>
                <a:ea typeface="Courier New"/>
                <a:cs typeface="Courier New"/>
                <a:sym typeface="Courier New"/>
              </a:rPr>
              <a:t>l</a:t>
            </a:r>
            <a:endParaRPr b="1" sz="1500">
              <a:solidFill>
                <a:srgbClr val="FFFFF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551" name="Google Shape;551;p42"/>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552" name="Google Shape;552;p42"/>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accountGroup</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chemeClr val="lt1"/>
                </a:solidFill>
                <a:latin typeface="Nunito"/>
                <a:ea typeface="Nunito"/>
                <a:cs typeface="Nunito"/>
                <a:sym typeface="Nunito"/>
              </a:rPr>
              <a:t>XYZControllerForEfficientStorageOfStrings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553" name="Google Shape;553;p42"/>
          <p:cNvPicPr preferRelativeResize="0"/>
          <p:nvPr/>
        </p:nvPicPr>
        <p:blipFill>
          <a:blip r:embed="rId4">
            <a:alphaModFix/>
          </a:blip>
          <a:stretch>
            <a:fillRect/>
          </a:stretch>
        </p:blipFill>
        <p:spPr>
          <a:xfrm>
            <a:off x="8448025" y="2168815"/>
            <a:ext cx="602958" cy="350700"/>
          </a:xfrm>
          <a:prstGeom prst="rect">
            <a:avLst/>
          </a:prstGeom>
          <a:noFill/>
          <a:ln>
            <a:noFill/>
          </a:ln>
        </p:spPr>
      </p:pic>
      <p:pic>
        <p:nvPicPr>
          <p:cNvPr id="554" name="Google Shape;554;p42"/>
          <p:cNvPicPr preferRelativeResize="0"/>
          <p:nvPr/>
        </p:nvPicPr>
        <p:blipFill>
          <a:blip r:embed="rId5">
            <a:alphaModFix/>
          </a:blip>
          <a:stretch>
            <a:fillRect/>
          </a:stretch>
        </p:blipFill>
        <p:spPr>
          <a:xfrm>
            <a:off x="8186778" y="1500525"/>
            <a:ext cx="864200" cy="576150"/>
          </a:xfrm>
          <a:prstGeom prst="rect">
            <a:avLst/>
          </a:prstGeom>
          <a:noFill/>
          <a:ln>
            <a:noFill/>
          </a:ln>
        </p:spPr>
      </p:pic>
      <p:pic>
        <p:nvPicPr>
          <p:cNvPr id="555" name="Google Shape;555;p42"/>
          <p:cNvPicPr preferRelativeResize="0"/>
          <p:nvPr/>
        </p:nvPicPr>
        <p:blipFill>
          <a:blip r:embed="rId6">
            <a:alphaModFix/>
          </a:blip>
          <a:stretch>
            <a:fillRect/>
          </a:stretch>
        </p:blipFill>
        <p:spPr>
          <a:xfrm>
            <a:off x="4291275" y="2571738"/>
            <a:ext cx="2500324" cy="25003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561" name="Google Shape;561;p43"/>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562" name="Google Shape;562;p43"/>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563" name="Google Shape;563;p43"/>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564" name="Google Shape;564;p43"/>
          <p:cNvSpPr txBox="1"/>
          <p:nvPr/>
        </p:nvSpPr>
        <p:spPr>
          <a:xfrm>
            <a:off x="772250" y="2553650"/>
            <a:ext cx="3799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Unterschiede deutlich machen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Aussprechbare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Suchbare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Codierung vermeiden</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pic>
        <p:nvPicPr>
          <p:cNvPr id="565" name="Google Shape;565;p43"/>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566" name="Google Shape;566;p43"/>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572" name="Google Shape;572;p44"/>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573" name="Google Shape;573;p44"/>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574" name="Google Shape;574;p44"/>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575" name="Google Shape;575;p44"/>
          <p:cNvSpPr txBox="1"/>
          <p:nvPr/>
        </p:nvSpPr>
        <p:spPr>
          <a:xfrm>
            <a:off x="772250" y="2553650"/>
            <a:ext cx="3799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Unterschiede deutlich machen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Aussprechbare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Suchbare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Codierung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Mentale Mappings vermeiden</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pic>
        <p:nvPicPr>
          <p:cNvPr id="576" name="Google Shape;576;p44"/>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577" name="Google Shape;577;p44"/>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583" name="Google Shape;583;p45"/>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584" name="Google Shape;584;p45"/>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585" name="Google Shape;585;p45"/>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586" name="Google Shape;586;p45"/>
          <p:cNvSpPr txBox="1"/>
          <p:nvPr/>
        </p:nvSpPr>
        <p:spPr>
          <a:xfrm>
            <a:off x="772250" y="2553650"/>
            <a:ext cx="37998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Unterschiede deutlich machen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Aussprechbare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Suchbare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Codierung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Mentale Mappings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Witze und Wortspiele sparen</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pic>
        <p:nvPicPr>
          <p:cNvPr id="587" name="Google Shape;587;p45"/>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588" name="Google Shape;588;p45"/>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pic>
        <p:nvPicPr>
          <p:cNvPr id="589" name="Google Shape;589;p45"/>
          <p:cNvPicPr preferRelativeResize="0"/>
          <p:nvPr/>
        </p:nvPicPr>
        <p:blipFill>
          <a:blip r:embed="rId8">
            <a:alphaModFix/>
          </a:blip>
          <a:stretch>
            <a:fillRect/>
          </a:stretch>
        </p:blipFill>
        <p:spPr>
          <a:xfrm>
            <a:off x="3711475" y="4037050"/>
            <a:ext cx="465850" cy="465850"/>
          </a:xfrm>
          <a:prstGeom prst="rect">
            <a:avLst/>
          </a:prstGeom>
          <a:noFill/>
          <a:ln>
            <a:noFill/>
          </a:ln>
        </p:spPr>
      </p:pic>
      <p:pic>
        <p:nvPicPr>
          <p:cNvPr id="590" name="Google Shape;590;p45"/>
          <p:cNvPicPr preferRelativeResize="0"/>
          <p:nvPr/>
        </p:nvPicPr>
        <p:blipFill>
          <a:blip r:embed="rId9">
            <a:alphaModFix/>
          </a:blip>
          <a:stretch>
            <a:fillRect/>
          </a:stretch>
        </p:blipFill>
        <p:spPr>
          <a:xfrm>
            <a:off x="3920897" y="4037049"/>
            <a:ext cx="375053" cy="211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596" name="Google Shape;596;p46"/>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597" name="Google Shape;597;p46"/>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598" name="Google Shape;598;p46"/>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599" name="Google Shape;599;p46"/>
          <p:cNvSpPr txBox="1"/>
          <p:nvPr/>
        </p:nvSpPr>
        <p:spPr>
          <a:xfrm>
            <a:off x="772250" y="2553650"/>
            <a:ext cx="37998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Unterschiede deutlich machen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Aussprechbare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Suchbare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Codierung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Mentale Mappings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Wit</a:t>
            </a:r>
            <a:r>
              <a:rPr lang="de">
                <a:solidFill>
                  <a:schemeClr val="accent1"/>
                </a:solidFill>
                <a:latin typeface="Lato"/>
                <a:ea typeface="Lato"/>
                <a:cs typeface="Lato"/>
                <a:sym typeface="Lato"/>
              </a:rPr>
              <a:t>ze und Wortspiele sparen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Ein Wort pro Konzept</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pic>
        <p:nvPicPr>
          <p:cNvPr id="600" name="Google Shape;600;p46"/>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601" name="Google Shape;601;p46"/>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6" name="Shape 196"/>
        <p:cNvGrpSpPr/>
        <p:nvPr/>
      </p:nvGrpSpPr>
      <p:grpSpPr>
        <a:xfrm>
          <a:off x="0" y="0"/>
          <a:ext cx="0" cy="0"/>
          <a:chOff x="0" y="0"/>
          <a:chExt cx="0" cy="0"/>
        </a:xfrm>
      </p:grpSpPr>
      <p:sp>
        <p:nvSpPr>
          <p:cNvPr id="197" name="Google Shape;197;p2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Einführung</a:t>
            </a:r>
            <a:endParaRPr sz="1200"/>
          </a:p>
        </p:txBody>
      </p:sp>
      <p:pic>
        <p:nvPicPr>
          <p:cNvPr id="198" name="Google Shape;198;p20"/>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199" name="Google Shape;199;p20"/>
          <p:cNvPicPr preferRelativeResize="0"/>
          <p:nvPr/>
        </p:nvPicPr>
        <p:blipFill>
          <a:blip r:embed="rId4">
            <a:alphaModFix/>
          </a:blip>
          <a:stretch>
            <a:fillRect/>
          </a:stretch>
        </p:blipFill>
        <p:spPr>
          <a:xfrm>
            <a:off x="4125975" y="518438"/>
            <a:ext cx="3104600" cy="4106625"/>
          </a:xfrm>
          <a:prstGeom prst="rect">
            <a:avLst/>
          </a:prstGeom>
          <a:noFill/>
          <a:ln>
            <a:noFill/>
          </a:ln>
        </p:spPr>
      </p:pic>
      <p:sp>
        <p:nvSpPr>
          <p:cNvPr id="200" name="Google Shape;200;p20"/>
          <p:cNvSpPr txBox="1"/>
          <p:nvPr/>
        </p:nvSpPr>
        <p:spPr>
          <a:xfrm>
            <a:off x="761625" y="4728075"/>
            <a:ext cx="801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700">
                <a:latin typeface="Lato"/>
                <a:ea typeface="Lato"/>
                <a:cs typeface="Lato"/>
                <a:sym typeface="Lato"/>
              </a:rPr>
              <a:t>https://m.media-amazon.com/images/I/41xShlnTZTL.jpg</a:t>
            </a:r>
            <a:endParaRPr sz="700">
              <a:latin typeface="Lato"/>
              <a:ea typeface="Lato"/>
              <a:cs typeface="Lato"/>
              <a:sym typeface="Lato"/>
            </a:endParaRPr>
          </a:p>
        </p:txBody>
      </p:sp>
      <p:sp>
        <p:nvSpPr>
          <p:cNvPr id="201" name="Google Shape;201;p20"/>
          <p:cNvSpPr txBox="1"/>
          <p:nvPr/>
        </p:nvSpPr>
        <p:spPr>
          <a:xfrm>
            <a:off x="830875" y="2106850"/>
            <a:ext cx="2225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2000">
                <a:solidFill>
                  <a:srgbClr val="D9F0FF"/>
                </a:solidFill>
                <a:latin typeface="Lato"/>
                <a:ea typeface="Lato"/>
                <a:cs typeface="Lato"/>
                <a:sym typeface="Lato"/>
              </a:rPr>
              <a:t>Robert C. Martin</a:t>
            </a:r>
            <a:endParaRPr b="1" sz="2000">
              <a:solidFill>
                <a:srgbClr val="D9F0FF"/>
              </a:solidFill>
              <a:latin typeface="Lato"/>
              <a:ea typeface="Lato"/>
              <a:cs typeface="Lato"/>
              <a:sym typeface="Lato"/>
            </a:endParaRPr>
          </a:p>
          <a:p>
            <a:pPr indent="0" lvl="0" marL="0" rtl="0" algn="l">
              <a:spcBef>
                <a:spcPts val="0"/>
              </a:spcBef>
              <a:spcAft>
                <a:spcPts val="0"/>
              </a:spcAft>
              <a:buNone/>
            </a:pPr>
            <a:r>
              <a:t/>
            </a:r>
            <a:endParaRPr b="1" sz="2000">
              <a:solidFill>
                <a:srgbClr val="D9F0FF"/>
              </a:solidFill>
              <a:latin typeface="Lato"/>
              <a:ea typeface="Lato"/>
              <a:cs typeface="Lato"/>
              <a:sym typeface="Lato"/>
            </a:endParaRPr>
          </a:p>
          <a:p>
            <a:pPr indent="0" lvl="0" marL="0" rtl="0" algn="l">
              <a:spcBef>
                <a:spcPts val="0"/>
              </a:spcBef>
              <a:spcAft>
                <a:spcPts val="0"/>
              </a:spcAft>
              <a:buNone/>
            </a:pPr>
            <a:r>
              <a:rPr b="1" lang="de" sz="2000">
                <a:solidFill>
                  <a:srgbClr val="D9F0FF"/>
                </a:solidFill>
                <a:latin typeface="Lato"/>
                <a:ea typeface="Lato"/>
                <a:cs typeface="Lato"/>
                <a:sym typeface="Lato"/>
              </a:rPr>
              <a:t>~ Clean Code ~</a:t>
            </a:r>
            <a:endParaRPr b="1" sz="2000">
              <a:solidFill>
                <a:srgbClr val="D9F0FF"/>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607" name="Google Shape;607;p47"/>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608" name="Google Shape;608;p47"/>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609" name="Google Shape;609;p47"/>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610" name="Google Shape;610;p47"/>
          <p:cNvSpPr txBox="1"/>
          <p:nvPr/>
        </p:nvSpPr>
        <p:spPr>
          <a:xfrm>
            <a:off x="772250" y="2553650"/>
            <a:ext cx="37998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Unterschiede deutlich machen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Aussprechbare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Suchbare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Codierung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Mentale Mappings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Witze und Wortspiele sparen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Ein Wort pro Konzept</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Bedeutungsvollen Kontext verwenden</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pic>
        <p:nvPicPr>
          <p:cNvPr id="611" name="Google Shape;611;p47"/>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612" name="Google Shape;612;p47"/>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t>Aussagekräftige Namen</a:t>
            </a:r>
            <a:endParaRPr sz="2400"/>
          </a:p>
          <a:p>
            <a:pPr indent="0" lvl="0" marL="0" rtl="0" algn="l">
              <a:spcBef>
                <a:spcPts val="0"/>
              </a:spcBef>
              <a:spcAft>
                <a:spcPts val="0"/>
              </a:spcAft>
              <a:buNone/>
            </a:pPr>
            <a:r>
              <a:rPr b="0" lang="de"/>
              <a:t>01</a:t>
            </a:r>
            <a:endParaRPr b="0"/>
          </a:p>
        </p:txBody>
      </p:sp>
      <p:pic>
        <p:nvPicPr>
          <p:cNvPr id="618" name="Google Shape;618;p48"/>
          <p:cNvPicPr preferRelativeResize="0"/>
          <p:nvPr/>
        </p:nvPicPr>
        <p:blipFill>
          <a:blip r:embed="rId3">
            <a:alphaModFix/>
          </a:blip>
          <a:stretch>
            <a:fillRect/>
          </a:stretch>
        </p:blipFill>
        <p:spPr>
          <a:xfrm>
            <a:off x="6001050" y="887825"/>
            <a:ext cx="2089800" cy="2089800"/>
          </a:xfrm>
          <a:prstGeom prst="rect">
            <a:avLst/>
          </a:prstGeom>
          <a:noFill/>
          <a:ln>
            <a:noFill/>
          </a:ln>
        </p:spPr>
      </p:pic>
      <p:pic>
        <p:nvPicPr>
          <p:cNvPr id="619" name="Google Shape;619;p48"/>
          <p:cNvPicPr preferRelativeResize="0"/>
          <p:nvPr/>
        </p:nvPicPr>
        <p:blipFill>
          <a:blip r:embed="rId4">
            <a:alphaModFix/>
          </a:blip>
          <a:stretch>
            <a:fillRect/>
          </a:stretch>
        </p:blipFill>
        <p:spPr>
          <a:xfrm>
            <a:off x="6001050" y="2977625"/>
            <a:ext cx="2089800" cy="1570327"/>
          </a:xfrm>
          <a:prstGeom prst="rect">
            <a:avLst/>
          </a:prstGeom>
          <a:noFill/>
          <a:ln>
            <a:noFill/>
          </a:ln>
        </p:spPr>
      </p:pic>
      <p:pic>
        <p:nvPicPr>
          <p:cNvPr id="620" name="Google Shape;620;p48"/>
          <p:cNvPicPr preferRelativeResize="0"/>
          <p:nvPr/>
        </p:nvPicPr>
        <p:blipFill>
          <a:blip r:embed="rId5">
            <a:alphaModFix/>
          </a:blip>
          <a:stretch>
            <a:fillRect/>
          </a:stretch>
        </p:blipFill>
        <p:spPr>
          <a:xfrm>
            <a:off x="7430800" y="35800"/>
            <a:ext cx="1677399" cy="754225"/>
          </a:xfrm>
          <a:prstGeom prst="rect">
            <a:avLst/>
          </a:prstGeom>
          <a:noFill/>
          <a:ln>
            <a:noFill/>
          </a:ln>
        </p:spPr>
      </p:pic>
      <p:sp>
        <p:nvSpPr>
          <p:cNvPr id="621" name="Google Shape;621;p48"/>
          <p:cNvSpPr txBox="1"/>
          <p:nvPr/>
        </p:nvSpPr>
        <p:spPr>
          <a:xfrm>
            <a:off x="772250" y="2553650"/>
            <a:ext cx="45717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Zweckbeschreibende Namen wählen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Fehlinformationen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Unterschiede deutlich machen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Aussprechbare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Suchbare Namen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Codierung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Mentale Mappings vermeiden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Witze und Wortspiele sparen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Ein Wort pro Konzept</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Bedeutungsvollen Kontext verwenden</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de">
                <a:solidFill>
                  <a:schemeClr val="accent1"/>
                </a:solidFill>
                <a:latin typeface="Lato"/>
                <a:ea typeface="Lato"/>
                <a:cs typeface="Lato"/>
                <a:sym typeface="Lato"/>
              </a:rPr>
              <a:t>Keinen überflüssigen Kontext hinzufügen</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p:txBody>
      </p:sp>
      <p:pic>
        <p:nvPicPr>
          <p:cNvPr id="622" name="Google Shape;622;p48"/>
          <p:cNvPicPr preferRelativeResize="0"/>
          <p:nvPr/>
        </p:nvPicPr>
        <p:blipFill>
          <a:blip r:embed="rId6">
            <a:alphaModFix/>
          </a:blip>
          <a:stretch>
            <a:fillRect/>
          </a:stretch>
        </p:blipFill>
        <p:spPr>
          <a:xfrm>
            <a:off x="7584550" y="731350"/>
            <a:ext cx="284974" cy="409851"/>
          </a:xfrm>
          <a:prstGeom prst="rect">
            <a:avLst/>
          </a:prstGeom>
          <a:noFill/>
          <a:ln>
            <a:noFill/>
          </a:ln>
        </p:spPr>
      </p:pic>
      <p:pic>
        <p:nvPicPr>
          <p:cNvPr id="623" name="Google Shape;623;p48"/>
          <p:cNvPicPr preferRelativeResize="0"/>
          <p:nvPr/>
        </p:nvPicPr>
        <p:blipFill>
          <a:blip r:embed="rId7">
            <a:alphaModFix/>
          </a:blip>
          <a:stretch>
            <a:fillRect/>
          </a:stretch>
        </p:blipFill>
        <p:spPr>
          <a:xfrm flipH="1" rot="-3473761">
            <a:off x="7731577" y="1832937"/>
            <a:ext cx="1208646" cy="10811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7" name="Shape 627"/>
        <p:cNvGrpSpPr/>
        <p:nvPr/>
      </p:nvGrpSpPr>
      <p:grpSpPr>
        <a:xfrm>
          <a:off x="0" y="0"/>
          <a:ext cx="0" cy="0"/>
          <a:chOff x="0" y="0"/>
          <a:chExt cx="0" cy="0"/>
        </a:xfrm>
      </p:grpSpPr>
      <p:sp>
        <p:nvSpPr>
          <p:cNvPr id="628" name="Google Shape;628;p49"/>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Einführung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Kommentare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Fehler-Handling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Tests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629" name="Google Shape;629;p49"/>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Aussagekräftige Namen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Formatierung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Klassen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630" name="Google Shape;630;p49"/>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300">
                <a:solidFill>
                  <a:schemeClr val="lt1"/>
                </a:solidFill>
                <a:latin typeface="Raleway"/>
                <a:ea typeface="Raleway"/>
                <a:cs typeface="Raleway"/>
                <a:sym typeface="Raleway"/>
              </a:rPr>
              <a:t>Funktionen</a:t>
            </a:r>
            <a:endParaRPr b="1"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Objekte und Datenstrukturen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631" name="Google Shape;631;p4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632" name="Google Shape;632;p49"/>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49"/>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634" name="Google Shape;634;p49"/>
          <p:cNvPicPr preferRelativeResize="0"/>
          <p:nvPr/>
        </p:nvPicPr>
        <p:blipFill>
          <a:blip r:embed="rId4">
            <a:alphaModFix/>
          </a:blip>
          <a:stretch>
            <a:fillRect/>
          </a:stretch>
        </p:blipFill>
        <p:spPr>
          <a:xfrm rot="-1967881">
            <a:off x="6674998" y="2368463"/>
            <a:ext cx="314251" cy="4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300"/>
                                        <p:tgtEl>
                                          <p:spTgt spid="634"/>
                                        </p:tgtEl>
                                        <p:attrNameLst>
                                          <p:attrName>ppt_w</p:attrName>
                                        </p:attrNameLst>
                                      </p:cBhvr>
                                      <p:tavLst>
                                        <p:tav fmla="" tm="0">
                                          <p:val>
                                            <p:strVal val="0"/>
                                          </p:val>
                                        </p:tav>
                                        <p:tav fmla="" tm="100000">
                                          <p:val>
                                            <p:strVal val="#ppt_w"/>
                                          </p:val>
                                        </p:tav>
                                      </p:tavLst>
                                    </p:anim>
                                    <p:anim calcmode="lin" valueType="num">
                                      <p:cBhvr additive="base">
                                        <p:cTn dur="300"/>
                                        <p:tgtEl>
                                          <p:spTgt spid="6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Funktionen</a:t>
            </a:r>
            <a:endParaRPr/>
          </a:p>
          <a:p>
            <a:pPr indent="0" lvl="0" marL="0" rtl="0" algn="l">
              <a:spcBef>
                <a:spcPts val="0"/>
              </a:spcBef>
              <a:spcAft>
                <a:spcPts val="0"/>
              </a:spcAft>
              <a:buNone/>
            </a:pPr>
            <a:r>
              <a:rPr b="0" lang="de"/>
              <a:t>02</a:t>
            </a:r>
            <a:endParaRPr b="0"/>
          </a:p>
        </p:txBody>
      </p:sp>
      <p:sp>
        <p:nvSpPr>
          <p:cNvPr id="640" name="Google Shape;640;p50"/>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Die </a:t>
            </a:r>
            <a:r>
              <a:rPr b="1" lang="de" sz="1400"/>
              <a:t>erste</a:t>
            </a:r>
            <a:r>
              <a:rPr lang="de" sz="1400"/>
              <a:t> Regel für Funktionen lautet: Sie sollten klein sein.</a:t>
            </a:r>
            <a:endParaRPr sz="1400"/>
          </a:p>
          <a:p>
            <a:pPr indent="0" lvl="0" marL="0" rtl="0" algn="l">
              <a:spcBef>
                <a:spcPts val="1600"/>
              </a:spcBef>
              <a:spcAft>
                <a:spcPts val="1600"/>
              </a:spcAft>
              <a:buNone/>
            </a:pPr>
            <a:r>
              <a:rPr lang="de" sz="1400"/>
              <a:t>Die </a:t>
            </a:r>
            <a:r>
              <a:rPr b="1" lang="de" sz="1400"/>
              <a:t>zweite</a:t>
            </a:r>
            <a:r>
              <a:rPr lang="de" sz="1400"/>
              <a:t> Regel für Funktionen lautet: </a:t>
            </a:r>
            <a:r>
              <a:rPr i="1" lang="de" sz="1400"/>
              <a:t>Funktionen sollten noch kleiner sein.</a:t>
            </a:r>
            <a:endParaRPr i="1" sz="1400"/>
          </a:p>
        </p:txBody>
      </p:sp>
      <p:pic>
        <p:nvPicPr>
          <p:cNvPr id="641" name="Google Shape;641;p50"/>
          <p:cNvPicPr preferRelativeResize="0"/>
          <p:nvPr/>
        </p:nvPicPr>
        <p:blipFill>
          <a:blip r:embed="rId3">
            <a:alphaModFix/>
          </a:blip>
          <a:stretch>
            <a:fillRect/>
          </a:stretch>
        </p:blipFill>
        <p:spPr>
          <a:xfrm>
            <a:off x="5600875" y="1824625"/>
            <a:ext cx="3315303" cy="1989950"/>
          </a:xfrm>
          <a:prstGeom prst="rect">
            <a:avLst/>
          </a:prstGeom>
          <a:noFill/>
          <a:ln>
            <a:noFill/>
          </a:ln>
        </p:spPr>
      </p:pic>
      <p:pic>
        <p:nvPicPr>
          <p:cNvPr id="642" name="Google Shape;642;p50"/>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Funktionen</a:t>
            </a:r>
            <a:endParaRPr/>
          </a:p>
          <a:p>
            <a:pPr indent="0" lvl="0" marL="0" rtl="0" algn="l">
              <a:spcBef>
                <a:spcPts val="0"/>
              </a:spcBef>
              <a:spcAft>
                <a:spcPts val="0"/>
              </a:spcAft>
              <a:buNone/>
            </a:pPr>
            <a:r>
              <a:rPr b="0" lang="de"/>
              <a:t>02</a:t>
            </a:r>
            <a:endParaRPr b="0"/>
          </a:p>
        </p:txBody>
      </p:sp>
      <p:sp>
        <p:nvSpPr>
          <p:cNvPr id="648" name="Google Shape;648;p51"/>
          <p:cNvSpPr txBox="1"/>
          <p:nvPr>
            <p:ph idx="1" type="body"/>
          </p:nvPr>
        </p:nvSpPr>
        <p:spPr>
          <a:xfrm>
            <a:off x="721225" y="2246775"/>
            <a:ext cx="4767300" cy="285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de"/>
              <a:t>Klein! (max. 20 Zeilen)</a:t>
            </a:r>
            <a:endParaRPr/>
          </a:p>
          <a:p>
            <a:pPr indent="-311150" lvl="0" marL="457200" rtl="0" algn="l">
              <a:spcBef>
                <a:spcPts val="0"/>
              </a:spcBef>
              <a:spcAft>
                <a:spcPts val="0"/>
              </a:spcAft>
              <a:buSzPts val="1300"/>
              <a:buChar char="-"/>
            </a:pPr>
            <a:r>
              <a:rPr lang="de"/>
              <a:t>Blöcke innerhalb if-, else-, while- usw. Anweisungen max. eine Zeile</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649" name="Google Shape;649;p51"/>
          <p:cNvPicPr preferRelativeResize="0"/>
          <p:nvPr/>
        </p:nvPicPr>
        <p:blipFill>
          <a:blip r:embed="rId3">
            <a:alphaModFix/>
          </a:blip>
          <a:stretch>
            <a:fillRect/>
          </a:stretch>
        </p:blipFill>
        <p:spPr>
          <a:xfrm>
            <a:off x="5595675" y="1821500"/>
            <a:ext cx="3320503" cy="1993077"/>
          </a:xfrm>
          <a:prstGeom prst="rect">
            <a:avLst/>
          </a:prstGeom>
          <a:noFill/>
          <a:ln>
            <a:noFill/>
          </a:ln>
        </p:spPr>
      </p:pic>
      <p:pic>
        <p:nvPicPr>
          <p:cNvPr id="650" name="Google Shape;650;p51"/>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Funktionen</a:t>
            </a:r>
            <a:endParaRPr/>
          </a:p>
          <a:p>
            <a:pPr indent="0" lvl="0" marL="0" rtl="0" algn="l">
              <a:spcBef>
                <a:spcPts val="0"/>
              </a:spcBef>
              <a:spcAft>
                <a:spcPts val="0"/>
              </a:spcAft>
              <a:buNone/>
            </a:pPr>
            <a:r>
              <a:rPr b="0" lang="de"/>
              <a:t>02</a:t>
            </a:r>
            <a:endParaRPr b="0"/>
          </a:p>
        </p:txBody>
      </p:sp>
      <p:sp>
        <p:nvSpPr>
          <p:cNvPr id="656" name="Google Shape;656;p52"/>
          <p:cNvSpPr txBox="1"/>
          <p:nvPr>
            <p:ph idx="1" type="body"/>
          </p:nvPr>
        </p:nvSpPr>
        <p:spPr>
          <a:xfrm>
            <a:off x="721225" y="2246775"/>
            <a:ext cx="4767300" cy="285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de"/>
              <a:t>Klein! (max. 20 Zeilen)</a:t>
            </a:r>
            <a:endParaRPr/>
          </a:p>
          <a:p>
            <a:pPr indent="-311150" lvl="0" marL="457200" rtl="0" algn="l">
              <a:spcBef>
                <a:spcPts val="0"/>
              </a:spcBef>
              <a:spcAft>
                <a:spcPts val="0"/>
              </a:spcAft>
              <a:buSzPts val="1300"/>
              <a:buChar char="-"/>
            </a:pPr>
            <a:r>
              <a:rPr lang="de"/>
              <a:t>Blöcke innerhalb if-, else-, while- usw. Anweisungen max. eine Zeile</a:t>
            </a:r>
            <a:endParaRPr/>
          </a:p>
          <a:p>
            <a:pPr indent="-311150" lvl="0" marL="457200" rtl="0" algn="l">
              <a:spcBef>
                <a:spcPts val="0"/>
              </a:spcBef>
              <a:spcAft>
                <a:spcPts val="0"/>
              </a:spcAft>
              <a:buSzPts val="1300"/>
              <a:buChar char="-"/>
            </a:pPr>
            <a:r>
              <a:rPr lang="de"/>
              <a:t>Eine Aufgabe erfüllen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657" name="Google Shape;657;p52"/>
          <p:cNvPicPr preferRelativeResize="0"/>
          <p:nvPr/>
        </p:nvPicPr>
        <p:blipFill>
          <a:blip r:embed="rId3">
            <a:alphaModFix/>
          </a:blip>
          <a:stretch>
            <a:fillRect/>
          </a:stretch>
        </p:blipFill>
        <p:spPr>
          <a:xfrm>
            <a:off x="5595675" y="1821500"/>
            <a:ext cx="3320503" cy="1993077"/>
          </a:xfrm>
          <a:prstGeom prst="rect">
            <a:avLst/>
          </a:prstGeom>
          <a:noFill/>
          <a:ln>
            <a:noFill/>
          </a:ln>
        </p:spPr>
      </p:pic>
      <p:pic>
        <p:nvPicPr>
          <p:cNvPr id="658" name="Google Shape;658;p52"/>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Funktionen</a:t>
            </a:r>
            <a:endParaRPr/>
          </a:p>
          <a:p>
            <a:pPr indent="0" lvl="0" marL="0" rtl="0" algn="l">
              <a:spcBef>
                <a:spcPts val="0"/>
              </a:spcBef>
              <a:spcAft>
                <a:spcPts val="0"/>
              </a:spcAft>
              <a:buNone/>
            </a:pPr>
            <a:r>
              <a:rPr b="0" lang="de"/>
              <a:t>02</a:t>
            </a:r>
            <a:endParaRPr b="0"/>
          </a:p>
        </p:txBody>
      </p:sp>
      <p:sp>
        <p:nvSpPr>
          <p:cNvPr id="664" name="Google Shape;664;p53"/>
          <p:cNvSpPr txBox="1"/>
          <p:nvPr>
            <p:ph idx="1" type="body"/>
          </p:nvPr>
        </p:nvSpPr>
        <p:spPr>
          <a:xfrm>
            <a:off x="721225" y="2246775"/>
            <a:ext cx="4767300" cy="285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de"/>
              <a:t>Klein! (max. 20 Zeilen)</a:t>
            </a:r>
            <a:endParaRPr/>
          </a:p>
          <a:p>
            <a:pPr indent="-311150" lvl="0" marL="457200" rtl="0" algn="l">
              <a:spcBef>
                <a:spcPts val="0"/>
              </a:spcBef>
              <a:spcAft>
                <a:spcPts val="0"/>
              </a:spcAft>
              <a:buSzPts val="1300"/>
              <a:buChar char="-"/>
            </a:pPr>
            <a:r>
              <a:rPr lang="de"/>
              <a:t>Blöcke innerhalb if-, else-, while- usw. Anweisungen max. eine Zeile</a:t>
            </a:r>
            <a:endParaRPr/>
          </a:p>
          <a:p>
            <a:pPr indent="-311150" lvl="0" marL="457200" rtl="0" algn="l">
              <a:spcBef>
                <a:spcPts val="0"/>
              </a:spcBef>
              <a:spcAft>
                <a:spcPts val="0"/>
              </a:spcAft>
              <a:buSzPts val="1300"/>
              <a:buChar char="-"/>
            </a:pPr>
            <a:r>
              <a:rPr lang="de"/>
              <a:t>Eine Aufgabe erfüllen</a:t>
            </a:r>
            <a:endParaRPr/>
          </a:p>
          <a:p>
            <a:pPr indent="-311150" lvl="0" marL="457200" rtl="0" algn="l">
              <a:spcBef>
                <a:spcPts val="0"/>
              </a:spcBef>
              <a:spcAft>
                <a:spcPts val="0"/>
              </a:spcAft>
              <a:buSzPts val="1300"/>
              <a:buChar char="-"/>
            </a:pPr>
            <a:r>
              <a:rPr lang="de"/>
              <a:t>Code Top-down lesen</a:t>
            </a:r>
            <a:endParaRPr/>
          </a:p>
          <a:p>
            <a:pPr indent="-311150" lvl="0" marL="457200" rtl="0" algn="l">
              <a:spcBef>
                <a:spcPts val="0"/>
              </a:spcBef>
              <a:spcAft>
                <a:spcPts val="0"/>
              </a:spcAft>
              <a:buSzPts val="1300"/>
              <a:buChar char="-"/>
            </a:pPr>
            <a:r>
              <a:rPr lang="de"/>
              <a:t>Switch-Anweisungen: vermeiden. Nicht wiederholen!</a:t>
            </a:r>
            <a:endParaRPr/>
          </a:p>
          <a:p>
            <a:pPr indent="-311150" lvl="0" marL="457200" rtl="0" algn="l">
              <a:spcBef>
                <a:spcPts val="0"/>
              </a:spcBef>
              <a:spcAft>
                <a:spcPts val="0"/>
              </a:spcAft>
              <a:buSzPts val="1300"/>
              <a:buChar char="-"/>
            </a:pPr>
            <a:r>
              <a:rPr lang="de"/>
              <a:t>Beschreibende Namen verwenden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665" name="Google Shape;665;p53"/>
          <p:cNvPicPr preferRelativeResize="0"/>
          <p:nvPr/>
        </p:nvPicPr>
        <p:blipFill>
          <a:blip r:embed="rId3">
            <a:alphaModFix/>
          </a:blip>
          <a:stretch>
            <a:fillRect/>
          </a:stretch>
        </p:blipFill>
        <p:spPr>
          <a:xfrm>
            <a:off x="5595675" y="1821500"/>
            <a:ext cx="3320503" cy="1993077"/>
          </a:xfrm>
          <a:prstGeom prst="rect">
            <a:avLst/>
          </a:prstGeom>
          <a:noFill/>
          <a:ln>
            <a:noFill/>
          </a:ln>
        </p:spPr>
      </p:pic>
      <p:pic>
        <p:nvPicPr>
          <p:cNvPr id="666" name="Google Shape;666;p53"/>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70" name="Shape 670"/>
        <p:cNvGrpSpPr/>
        <p:nvPr/>
      </p:nvGrpSpPr>
      <p:grpSpPr>
        <a:xfrm>
          <a:off x="0" y="0"/>
          <a:ext cx="0" cy="0"/>
          <a:chOff x="0" y="0"/>
          <a:chExt cx="0" cy="0"/>
        </a:xfrm>
      </p:grpSpPr>
      <p:sp>
        <p:nvSpPr>
          <p:cNvPr id="671" name="Google Shape;671;p54"/>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672" name="Google Shape;672;p54"/>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isPayday(Employee e, Date date)</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p:txBody>
      </p:sp>
      <p:pic>
        <p:nvPicPr>
          <p:cNvPr id="673" name="Google Shape;673;p54"/>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674" name="Google Shape;674;p54"/>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deliverPay(Employee e, Money pay)</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675" name="Google Shape;675;p54"/>
          <p:cNvPicPr preferRelativeResize="0"/>
          <p:nvPr/>
        </p:nvPicPr>
        <p:blipFill>
          <a:blip r:embed="rId4">
            <a:alphaModFix/>
          </a:blip>
          <a:stretch>
            <a:fillRect/>
          </a:stretch>
        </p:blipFill>
        <p:spPr>
          <a:xfrm>
            <a:off x="1981488" y="2647974"/>
            <a:ext cx="4987477" cy="22628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Funktionen</a:t>
            </a:r>
            <a:endParaRPr/>
          </a:p>
          <a:p>
            <a:pPr indent="0" lvl="0" marL="0" rtl="0" algn="l">
              <a:spcBef>
                <a:spcPts val="0"/>
              </a:spcBef>
              <a:spcAft>
                <a:spcPts val="0"/>
              </a:spcAft>
              <a:buNone/>
            </a:pPr>
            <a:r>
              <a:rPr b="0" lang="de"/>
              <a:t>02</a:t>
            </a:r>
            <a:endParaRPr b="0"/>
          </a:p>
        </p:txBody>
      </p:sp>
      <p:sp>
        <p:nvSpPr>
          <p:cNvPr id="681" name="Google Shape;681;p55"/>
          <p:cNvSpPr txBox="1"/>
          <p:nvPr>
            <p:ph idx="1" type="body"/>
          </p:nvPr>
        </p:nvSpPr>
        <p:spPr>
          <a:xfrm>
            <a:off x="721225" y="2246775"/>
            <a:ext cx="4767300" cy="285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de"/>
              <a:t>Klein! (max. 20 Zeilen)</a:t>
            </a:r>
            <a:endParaRPr/>
          </a:p>
          <a:p>
            <a:pPr indent="-311150" lvl="0" marL="457200" rtl="0" algn="l">
              <a:spcBef>
                <a:spcPts val="0"/>
              </a:spcBef>
              <a:spcAft>
                <a:spcPts val="0"/>
              </a:spcAft>
              <a:buSzPts val="1300"/>
              <a:buChar char="-"/>
            </a:pPr>
            <a:r>
              <a:rPr lang="de"/>
              <a:t>Blöcke innerhalb if-, else-, while- usw. Anweisungen max. eine Zeile</a:t>
            </a:r>
            <a:endParaRPr/>
          </a:p>
          <a:p>
            <a:pPr indent="-311150" lvl="0" marL="457200" rtl="0" algn="l">
              <a:spcBef>
                <a:spcPts val="0"/>
              </a:spcBef>
              <a:spcAft>
                <a:spcPts val="0"/>
              </a:spcAft>
              <a:buSzPts val="1300"/>
              <a:buChar char="-"/>
            </a:pPr>
            <a:r>
              <a:rPr lang="de"/>
              <a:t>Eine Aufgabe erfüllen</a:t>
            </a:r>
            <a:endParaRPr/>
          </a:p>
          <a:p>
            <a:pPr indent="-311150" lvl="0" marL="457200" rtl="0" algn="l">
              <a:spcBef>
                <a:spcPts val="0"/>
              </a:spcBef>
              <a:spcAft>
                <a:spcPts val="0"/>
              </a:spcAft>
              <a:buSzPts val="1300"/>
              <a:buChar char="-"/>
            </a:pPr>
            <a:r>
              <a:rPr lang="de"/>
              <a:t>Code Top-down lesen</a:t>
            </a:r>
            <a:endParaRPr/>
          </a:p>
          <a:p>
            <a:pPr indent="-311150" lvl="0" marL="457200" rtl="0" algn="l">
              <a:spcBef>
                <a:spcPts val="0"/>
              </a:spcBef>
              <a:spcAft>
                <a:spcPts val="0"/>
              </a:spcAft>
              <a:buSzPts val="1300"/>
              <a:buChar char="-"/>
            </a:pPr>
            <a:r>
              <a:rPr lang="de"/>
              <a:t>Switch-Anweisungen: vermeiden. Nicht wiederholen!</a:t>
            </a:r>
            <a:endParaRPr/>
          </a:p>
          <a:p>
            <a:pPr indent="-311150" lvl="0" marL="457200" rtl="0" algn="l">
              <a:spcBef>
                <a:spcPts val="0"/>
              </a:spcBef>
              <a:spcAft>
                <a:spcPts val="0"/>
              </a:spcAft>
              <a:buSzPts val="1300"/>
              <a:buChar char="-"/>
            </a:pPr>
            <a:r>
              <a:rPr lang="de"/>
              <a:t>Beschreibende Namen verwenden</a:t>
            </a:r>
            <a:endParaRPr/>
          </a:p>
          <a:p>
            <a:pPr indent="-311150" lvl="0" marL="457200" rtl="0" algn="l">
              <a:spcBef>
                <a:spcPts val="0"/>
              </a:spcBef>
              <a:spcAft>
                <a:spcPts val="0"/>
              </a:spcAft>
              <a:buSzPts val="1300"/>
              <a:buChar char="-"/>
            </a:pPr>
            <a:r>
              <a:rPr lang="de"/>
              <a:t>Funktionsargumente (je weniger desto besser, max. 3)</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682" name="Google Shape;682;p55"/>
          <p:cNvPicPr preferRelativeResize="0"/>
          <p:nvPr/>
        </p:nvPicPr>
        <p:blipFill>
          <a:blip r:embed="rId3">
            <a:alphaModFix/>
          </a:blip>
          <a:stretch>
            <a:fillRect/>
          </a:stretch>
        </p:blipFill>
        <p:spPr>
          <a:xfrm>
            <a:off x="5595675" y="1821500"/>
            <a:ext cx="3320503" cy="1993077"/>
          </a:xfrm>
          <a:prstGeom prst="rect">
            <a:avLst/>
          </a:prstGeom>
          <a:noFill/>
          <a:ln>
            <a:noFill/>
          </a:ln>
        </p:spPr>
      </p:pic>
      <p:pic>
        <p:nvPicPr>
          <p:cNvPr id="683" name="Google Shape;683;p55"/>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87" name="Shape 687"/>
        <p:cNvGrpSpPr/>
        <p:nvPr/>
      </p:nvGrpSpPr>
      <p:grpSpPr>
        <a:xfrm>
          <a:off x="0" y="0"/>
          <a:ext cx="0" cy="0"/>
          <a:chOff x="0" y="0"/>
          <a:chExt cx="0" cy="0"/>
        </a:xfrm>
      </p:grpSpPr>
      <p:sp>
        <p:nvSpPr>
          <p:cNvPr id="688" name="Google Shape;688;p56"/>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689" name="Google Shape;689;p56"/>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Circle makeCircle(double x, double y , double radius);</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p:txBody>
      </p:sp>
      <p:pic>
        <p:nvPicPr>
          <p:cNvPr id="690" name="Google Shape;690;p56"/>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691" name="Google Shape;691;p56"/>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chemeClr val="lt1"/>
              </a:buClr>
              <a:buSzPts val="1500"/>
              <a:buFont typeface="Nunito"/>
              <a:buChar char="-"/>
            </a:pPr>
            <a:r>
              <a:rPr lang="de" sz="1500">
                <a:solidFill>
                  <a:schemeClr val="lt1"/>
                </a:solidFill>
                <a:latin typeface="Nunito"/>
                <a:ea typeface="Nunito"/>
                <a:cs typeface="Nunito"/>
                <a:sym typeface="Nunito"/>
              </a:rPr>
              <a:t>Circle makeCircle(Point center, double radius);</a:t>
            </a:r>
            <a:endParaRPr sz="1500">
              <a:solidFill>
                <a:schemeClr val="lt1"/>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5" name="Shape 205"/>
        <p:cNvGrpSpPr/>
        <p:nvPr/>
      </p:nvGrpSpPr>
      <p:grpSpPr>
        <a:xfrm>
          <a:off x="0" y="0"/>
          <a:ext cx="0" cy="0"/>
          <a:chOff x="0" y="0"/>
          <a:chExt cx="0" cy="0"/>
        </a:xfrm>
      </p:grpSpPr>
      <p:sp>
        <p:nvSpPr>
          <p:cNvPr id="206" name="Google Shape;206;p21"/>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b="1" lang="de" sz="1300">
                <a:solidFill>
                  <a:schemeClr val="lt1"/>
                </a:solidFill>
                <a:latin typeface="Raleway"/>
                <a:ea typeface="Raleway"/>
                <a:cs typeface="Raleway"/>
                <a:sym typeface="Raleway"/>
              </a:rPr>
              <a:t>Einführung</a:t>
            </a:r>
            <a:endParaRPr b="1"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Kommentare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Fehler-Handling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Tests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07" name="Google Shape;207;p21"/>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Aussagekräftige Namen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Formatierung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Klassen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208" name="Google Shape;208;p21"/>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Funktionen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Objekte und Datenstrukturen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209" name="Google Shape;209;p21"/>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210" name="Google Shape;210;p21"/>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21"/>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212" name="Google Shape;212;p21"/>
          <p:cNvPicPr preferRelativeResize="0"/>
          <p:nvPr/>
        </p:nvPicPr>
        <p:blipFill>
          <a:blip r:embed="rId4">
            <a:alphaModFix/>
          </a:blip>
          <a:stretch>
            <a:fillRect/>
          </a:stretch>
        </p:blipFill>
        <p:spPr>
          <a:xfrm rot="-1967881">
            <a:off x="2303023" y="2457488"/>
            <a:ext cx="314251" cy="4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300"/>
                                        <p:tgtEl>
                                          <p:spTgt spid="212"/>
                                        </p:tgtEl>
                                        <p:attrNameLst>
                                          <p:attrName>ppt_w</p:attrName>
                                        </p:attrNameLst>
                                      </p:cBhvr>
                                      <p:tavLst>
                                        <p:tav fmla="" tm="0">
                                          <p:val>
                                            <p:strVal val="0"/>
                                          </p:val>
                                        </p:tav>
                                        <p:tav fmla="" tm="100000">
                                          <p:val>
                                            <p:strVal val="#ppt_w"/>
                                          </p:val>
                                        </p:tav>
                                      </p:tavLst>
                                    </p:anim>
                                    <p:anim calcmode="lin" valueType="num">
                                      <p:cBhvr additive="base">
                                        <p:cTn dur="300"/>
                                        <p:tgtEl>
                                          <p:spTgt spid="21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Funktionen</a:t>
            </a:r>
            <a:endParaRPr/>
          </a:p>
          <a:p>
            <a:pPr indent="0" lvl="0" marL="0" rtl="0" algn="l">
              <a:spcBef>
                <a:spcPts val="0"/>
              </a:spcBef>
              <a:spcAft>
                <a:spcPts val="0"/>
              </a:spcAft>
              <a:buNone/>
            </a:pPr>
            <a:r>
              <a:rPr b="0" lang="de"/>
              <a:t>02</a:t>
            </a:r>
            <a:endParaRPr b="0"/>
          </a:p>
        </p:txBody>
      </p:sp>
      <p:sp>
        <p:nvSpPr>
          <p:cNvPr id="697" name="Google Shape;697;p57"/>
          <p:cNvSpPr txBox="1"/>
          <p:nvPr>
            <p:ph idx="1" type="body"/>
          </p:nvPr>
        </p:nvSpPr>
        <p:spPr>
          <a:xfrm>
            <a:off x="721225" y="2246775"/>
            <a:ext cx="4767300" cy="285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de"/>
              <a:t>Klein! (max. 20 Zeilen)</a:t>
            </a:r>
            <a:endParaRPr/>
          </a:p>
          <a:p>
            <a:pPr indent="-311150" lvl="0" marL="457200" rtl="0" algn="l">
              <a:spcBef>
                <a:spcPts val="0"/>
              </a:spcBef>
              <a:spcAft>
                <a:spcPts val="0"/>
              </a:spcAft>
              <a:buSzPts val="1300"/>
              <a:buChar char="-"/>
            </a:pPr>
            <a:r>
              <a:rPr lang="de"/>
              <a:t>Blöcke innerhalb if-, else-, while- usw. Anweisungen max. eine Zeile</a:t>
            </a:r>
            <a:endParaRPr/>
          </a:p>
          <a:p>
            <a:pPr indent="-311150" lvl="0" marL="457200" rtl="0" algn="l">
              <a:spcBef>
                <a:spcPts val="0"/>
              </a:spcBef>
              <a:spcAft>
                <a:spcPts val="0"/>
              </a:spcAft>
              <a:buSzPts val="1300"/>
              <a:buChar char="-"/>
            </a:pPr>
            <a:r>
              <a:rPr lang="de"/>
              <a:t>Eine Aufgabe erfüllen</a:t>
            </a:r>
            <a:endParaRPr/>
          </a:p>
          <a:p>
            <a:pPr indent="-311150" lvl="0" marL="457200" rtl="0" algn="l">
              <a:spcBef>
                <a:spcPts val="0"/>
              </a:spcBef>
              <a:spcAft>
                <a:spcPts val="0"/>
              </a:spcAft>
              <a:buSzPts val="1300"/>
              <a:buChar char="-"/>
            </a:pPr>
            <a:r>
              <a:rPr lang="de"/>
              <a:t>Code Top-down lesen</a:t>
            </a:r>
            <a:endParaRPr/>
          </a:p>
          <a:p>
            <a:pPr indent="-311150" lvl="0" marL="457200" rtl="0" algn="l">
              <a:spcBef>
                <a:spcPts val="0"/>
              </a:spcBef>
              <a:spcAft>
                <a:spcPts val="0"/>
              </a:spcAft>
              <a:buSzPts val="1300"/>
              <a:buChar char="-"/>
            </a:pPr>
            <a:r>
              <a:rPr lang="de"/>
              <a:t>Switch-Anweisungen: vermeiden. Nicht wiederholen!</a:t>
            </a:r>
            <a:endParaRPr/>
          </a:p>
          <a:p>
            <a:pPr indent="-311150" lvl="0" marL="457200" rtl="0" algn="l">
              <a:spcBef>
                <a:spcPts val="0"/>
              </a:spcBef>
              <a:spcAft>
                <a:spcPts val="0"/>
              </a:spcAft>
              <a:buSzPts val="1300"/>
              <a:buChar char="-"/>
            </a:pPr>
            <a:r>
              <a:rPr lang="de"/>
              <a:t>Beschreibende Namen verwenden</a:t>
            </a:r>
            <a:endParaRPr/>
          </a:p>
          <a:p>
            <a:pPr indent="-311150" lvl="0" marL="457200" rtl="0" algn="l">
              <a:spcBef>
                <a:spcPts val="0"/>
              </a:spcBef>
              <a:spcAft>
                <a:spcPts val="0"/>
              </a:spcAft>
              <a:buSzPts val="1300"/>
              <a:buChar char="-"/>
            </a:pPr>
            <a:r>
              <a:rPr lang="de"/>
              <a:t>Funktionsargumente (je weniger desto besser, max. 3)</a:t>
            </a:r>
            <a:endParaRPr/>
          </a:p>
          <a:p>
            <a:pPr indent="-311150" lvl="0" marL="457200" rtl="0" algn="l">
              <a:spcBef>
                <a:spcPts val="0"/>
              </a:spcBef>
              <a:spcAft>
                <a:spcPts val="0"/>
              </a:spcAft>
              <a:buSzPts val="1300"/>
              <a:buChar char="-"/>
            </a:pPr>
            <a:r>
              <a:rPr lang="de"/>
              <a:t>Verben und Schlüsselwörter verwenden</a:t>
            </a:r>
            <a:endParaRPr/>
          </a:p>
          <a:p>
            <a:pPr indent="-311150" lvl="0" marL="457200" rtl="0" algn="l">
              <a:spcBef>
                <a:spcPts val="0"/>
              </a:spcBef>
              <a:spcAft>
                <a:spcPts val="0"/>
              </a:spcAft>
              <a:buSzPts val="1300"/>
              <a:buChar char="-"/>
            </a:pPr>
            <a:r>
              <a:rPr lang="de"/>
              <a:t>Output-Argumente</a:t>
            </a:r>
            <a:endParaRPr/>
          </a:p>
          <a:p>
            <a:pPr indent="0" lvl="0" marL="0" rtl="0" algn="l">
              <a:spcBef>
                <a:spcPts val="1600"/>
              </a:spcBef>
              <a:spcAft>
                <a:spcPts val="1600"/>
              </a:spcAft>
              <a:buNone/>
            </a:pPr>
            <a:r>
              <a:t/>
            </a:r>
            <a:endParaRPr sz="1100"/>
          </a:p>
        </p:txBody>
      </p:sp>
      <p:pic>
        <p:nvPicPr>
          <p:cNvPr id="698" name="Google Shape;698;p57"/>
          <p:cNvPicPr preferRelativeResize="0"/>
          <p:nvPr/>
        </p:nvPicPr>
        <p:blipFill>
          <a:blip r:embed="rId3">
            <a:alphaModFix/>
          </a:blip>
          <a:stretch>
            <a:fillRect/>
          </a:stretch>
        </p:blipFill>
        <p:spPr>
          <a:xfrm>
            <a:off x="5595675" y="1821500"/>
            <a:ext cx="3320503" cy="1993077"/>
          </a:xfrm>
          <a:prstGeom prst="rect">
            <a:avLst/>
          </a:prstGeom>
          <a:noFill/>
          <a:ln>
            <a:noFill/>
          </a:ln>
        </p:spPr>
      </p:pic>
      <p:pic>
        <p:nvPicPr>
          <p:cNvPr id="699" name="Google Shape;699;p57"/>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03" name="Shape 703"/>
        <p:cNvGrpSpPr/>
        <p:nvPr/>
      </p:nvGrpSpPr>
      <p:grpSpPr>
        <a:xfrm>
          <a:off x="0" y="0"/>
          <a:ext cx="0" cy="0"/>
          <a:chOff x="0" y="0"/>
          <a:chExt cx="0" cy="0"/>
        </a:xfrm>
      </p:grpSpPr>
      <p:sp>
        <p:nvSpPr>
          <p:cNvPr id="704" name="Google Shape;704;p58"/>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705" name="Google Shape;705;p58"/>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appendFooter(s);</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p:txBody>
      </p:sp>
      <p:pic>
        <p:nvPicPr>
          <p:cNvPr id="706" name="Google Shape;706;p58"/>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707" name="Google Shape;707;p58"/>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chemeClr val="lt1"/>
              </a:buClr>
              <a:buSzPts val="1500"/>
              <a:buFont typeface="Nunito"/>
              <a:buChar char="-"/>
            </a:pPr>
            <a:r>
              <a:rPr lang="de" sz="1500">
                <a:solidFill>
                  <a:schemeClr val="lt1"/>
                </a:solidFill>
                <a:latin typeface="Nunito"/>
                <a:ea typeface="Nunito"/>
                <a:cs typeface="Nunito"/>
                <a:sym typeface="Nunito"/>
              </a:rPr>
              <a:t>Wird s als Fußzeile an etwas angehängt oder wird eine Fußzeile an s angehängt?</a:t>
            </a:r>
            <a:endParaRPr sz="1500">
              <a:solidFill>
                <a:schemeClr val="lt1"/>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708" name="Google Shape;708;p58"/>
          <p:cNvPicPr preferRelativeResize="0"/>
          <p:nvPr/>
        </p:nvPicPr>
        <p:blipFill rotWithShape="1">
          <a:blip r:embed="rId4">
            <a:alphaModFix/>
          </a:blip>
          <a:srcRect b="0" l="45676" r="5" t="0"/>
          <a:stretch/>
        </p:blipFill>
        <p:spPr>
          <a:xfrm>
            <a:off x="351400" y="2126400"/>
            <a:ext cx="2079925" cy="2688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12" name="Shape 712"/>
        <p:cNvGrpSpPr/>
        <p:nvPr/>
      </p:nvGrpSpPr>
      <p:grpSpPr>
        <a:xfrm>
          <a:off x="0" y="0"/>
          <a:ext cx="0" cy="0"/>
          <a:chOff x="0" y="0"/>
          <a:chExt cx="0" cy="0"/>
        </a:xfrm>
      </p:grpSpPr>
      <p:sp>
        <p:nvSpPr>
          <p:cNvPr id="713" name="Google Shape;713;p5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714" name="Google Shape;714;p59"/>
          <p:cNvSpPr txBox="1"/>
          <p:nvPr>
            <p:ph idx="4294967295" type="body"/>
          </p:nvPr>
        </p:nvSpPr>
        <p:spPr>
          <a:xfrm>
            <a:off x="43875" y="1673150"/>
            <a:ext cx="42474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appendFooter(s);</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p:txBody>
      </p:sp>
      <p:pic>
        <p:nvPicPr>
          <p:cNvPr id="715" name="Google Shape;715;p59"/>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716" name="Google Shape;716;p59"/>
          <p:cNvSpPr txBox="1"/>
          <p:nvPr>
            <p:ph idx="4294967295" type="body"/>
          </p:nvPr>
        </p:nvSpPr>
        <p:spPr>
          <a:xfrm>
            <a:off x="4185875" y="1673150"/>
            <a:ext cx="4865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323850" lvl="0" marL="457200" rtl="0" algn="l">
              <a:lnSpc>
                <a:spcPct val="100000"/>
              </a:lnSpc>
              <a:spcBef>
                <a:spcPts val="0"/>
              </a:spcBef>
              <a:spcAft>
                <a:spcPts val="0"/>
              </a:spcAft>
              <a:buClr>
                <a:schemeClr val="lt1"/>
              </a:buClr>
              <a:buSzPts val="1500"/>
              <a:buFont typeface="Nunito"/>
              <a:buChar char="-"/>
            </a:pPr>
            <a:r>
              <a:rPr lang="de" sz="1500">
                <a:solidFill>
                  <a:schemeClr val="lt1"/>
                </a:solidFill>
                <a:latin typeface="Nunito"/>
                <a:ea typeface="Nunito"/>
                <a:cs typeface="Nunito"/>
                <a:sym typeface="Nunito"/>
              </a:rPr>
              <a:t>Wird s als Fußzeile an etwas angehängt oder wird eine Fußzeile an s angehängt?</a:t>
            </a:r>
            <a:endParaRPr sz="1500">
              <a:solidFill>
                <a:schemeClr val="lt1"/>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45720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323850" lvl="0" marL="457200" rtl="0" algn="l">
              <a:lnSpc>
                <a:spcPct val="100000"/>
              </a:lnSpc>
              <a:spcBef>
                <a:spcPts val="0"/>
              </a:spcBef>
              <a:spcAft>
                <a:spcPts val="0"/>
              </a:spcAft>
              <a:buClr>
                <a:srgbClr val="FFFFFF"/>
              </a:buClr>
              <a:buSzPts val="1500"/>
              <a:buFont typeface="Nunito"/>
              <a:buChar char="-"/>
            </a:pPr>
            <a:r>
              <a:rPr lang="de" sz="1500">
                <a:solidFill>
                  <a:srgbClr val="FFFFFF"/>
                </a:solidFill>
                <a:latin typeface="Nunito"/>
                <a:ea typeface="Nunito"/>
                <a:cs typeface="Nunito"/>
                <a:sym typeface="Nunito"/>
              </a:rPr>
              <a:t>Normalerweise werden Argumente als Input interpretiert.</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	</a:t>
            </a:r>
            <a:endParaRPr sz="1500">
              <a:solidFill>
                <a:srgbClr val="FFFFFF"/>
              </a:solidFill>
              <a:latin typeface="Nunito"/>
              <a:ea typeface="Nunito"/>
              <a:cs typeface="Nunito"/>
              <a:sym typeface="Nunito"/>
            </a:endParaRPr>
          </a:p>
        </p:txBody>
      </p:sp>
      <p:pic>
        <p:nvPicPr>
          <p:cNvPr id="717" name="Google Shape;717;p59"/>
          <p:cNvPicPr preferRelativeResize="0"/>
          <p:nvPr/>
        </p:nvPicPr>
        <p:blipFill rotWithShape="1">
          <a:blip r:embed="rId4">
            <a:alphaModFix/>
          </a:blip>
          <a:srcRect b="0" l="45676" r="5" t="0"/>
          <a:stretch/>
        </p:blipFill>
        <p:spPr>
          <a:xfrm>
            <a:off x="351400" y="2126400"/>
            <a:ext cx="2079925" cy="2688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0"/>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Funktionen</a:t>
            </a:r>
            <a:endParaRPr/>
          </a:p>
          <a:p>
            <a:pPr indent="0" lvl="0" marL="0" rtl="0" algn="l">
              <a:spcBef>
                <a:spcPts val="0"/>
              </a:spcBef>
              <a:spcAft>
                <a:spcPts val="0"/>
              </a:spcAft>
              <a:buNone/>
            </a:pPr>
            <a:r>
              <a:rPr b="0" lang="de"/>
              <a:t>02</a:t>
            </a:r>
            <a:endParaRPr b="0"/>
          </a:p>
        </p:txBody>
      </p:sp>
      <p:sp>
        <p:nvSpPr>
          <p:cNvPr id="723" name="Google Shape;723;p60"/>
          <p:cNvSpPr txBox="1"/>
          <p:nvPr>
            <p:ph idx="1" type="body"/>
          </p:nvPr>
        </p:nvSpPr>
        <p:spPr>
          <a:xfrm>
            <a:off x="721225" y="2246775"/>
            <a:ext cx="4767300" cy="285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de"/>
              <a:t>Klein! (max. 20 Zeilen)</a:t>
            </a:r>
            <a:endParaRPr/>
          </a:p>
          <a:p>
            <a:pPr indent="-311150" lvl="0" marL="457200" rtl="0" algn="l">
              <a:spcBef>
                <a:spcPts val="0"/>
              </a:spcBef>
              <a:spcAft>
                <a:spcPts val="0"/>
              </a:spcAft>
              <a:buSzPts val="1300"/>
              <a:buChar char="-"/>
            </a:pPr>
            <a:r>
              <a:rPr lang="de"/>
              <a:t>Blöcke innerhalb if-, else-, while- usw. Anweisungen max. eine Zeile</a:t>
            </a:r>
            <a:endParaRPr/>
          </a:p>
          <a:p>
            <a:pPr indent="-311150" lvl="0" marL="457200" rtl="0" algn="l">
              <a:spcBef>
                <a:spcPts val="0"/>
              </a:spcBef>
              <a:spcAft>
                <a:spcPts val="0"/>
              </a:spcAft>
              <a:buSzPts val="1300"/>
              <a:buChar char="-"/>
            </a:pPr>
            <a:r>
              <a:rPr lang="de"/>
              <a:t>Eine Aufgabe erfüllen</a:t>
            </a:r>
            <a:endParaRPr/>
          </a:p>
          <a:p>
            <a:pPr indent="-311150" lvl="0" marL="457200" rtl="0" algn="l">
              <a:spcBef>
                <a:spcPts val="0"/>
              </a:spcBef>
              <a:spcAft>
                <a:spcPts val="0"/>
              </a:spcAft>
              <a:buSzPts val="1300"/>
              <a:buChar char="-"/>
            </a:pPr>
            <a:r>
              <a:rPr lang="de"/>
              <a:t>Code Top-down lesen</a:t>
            </a:r>
            <a:endParaRPr/>
          </a:p>
          <a:p>
            <a:pPr indent="-311150" lvl="0" marL="457200" rtl="0" algn="l">
              <a:spcBef>
                <a:spcPts val="0"/>
              </a:spcBef>
              <a:spcAft>
                <a:spcPts val="0"/>
              </a:spcAft>
              <a:buSzPts val="1300"/>
              <a:buChar char="-"/>
            </a:pPr>
            <a:r>
              <a:rPr lang="de"/>
              <a:t>Switch-Anweisungen: vermeiden. Nicht wiederholen!</a:t>
            </a:r>
            <a:endParaRPr/>
          </a:p>
          <a:p>
            <a:pPr indent="-311150" lvl="0" marL="457200" rtl="0" algn="l">
              <a:spcBef>
                <a:spcPts val="0"/>
              </a:spcBef>
              <a:spcAft>
                <a:spcPts val="0"/>
              </a:spcAft>
              <a:buSzPts val="1300"/>
              <a:buChar char="-"/>
            </a:pPr>
            <a:r>
              <a:rPr lang="de"/>
              <a:t>Beschreibende Namen verwenden</a:t>
            </a:r>
            <a:endParaRPr/>
          </a:p>
          <a:p>
            <a:pPr indent="-311150" lvl="0" marL="457200" rtl="0" algn="l">
              <a:spcBef>
                <a:spcPts val="0"/>
              </a:spcBef>
              <a:spcAft>
                <a:spcPts val="0"/>
              </a:spcAft>
              <a:buSzPts val="1300"/>
              <a:buChar char="-"/>
            </a:pPr>
            <a:r>
              <a:rPr lang="de"/>
              <a:t>Funktionsargumente (je weniger desto besser, max. 3)</a:t>
            </a:r>
            <a:endParaRPr/>
          </a:p>
          <a:p>
            <a:pPr indent="-311150" lvl="0" marL="457200" rtl="0" algn="l">
              <a:spcBef>
                <a:spcPts val="0"/>
              </a:spcBef>
              <a:spcAft>
                <a:spcPts val="0"/>
              </a:spcAft>
              <a:buSzPts val="1300"/>
              <a:buChar char="-"/>
            </a:pPr>
            <a:r>
              <a:rPr lang="de"/>
              <a:t>Verben und Schlüsselwörter verwenden</a:t>
            </a:r>
            <a:endParaRPr/>
          </a:p>
          <a:p>
            <a:pPr indent="-311150" lvl="0" marL="457200" rtl="0" algn="l">
              <a:spcBef>
                <a:spcPts val="0"/>
              </a:spcBef>
              <a:spcAft>
                <a:spcPts val="0"/>
              </a:spcAft>
              <a:buSzPts val="1300"/>
              <a:buChar char="-"/>
            </a:pPr>
            <a:r>
              <a:rPr lang="de"/>
              <a:t>Output-Argumente</a:t>
            </a:r>
            <a:endParaRPr/>
          </a:p>
          <a:p>
            <a:pPr indent="-311150" lvl="0" marL="457200" rtl="0" algn="l">
              <a:spcBef>
                <a:spcPts val="0"/>
              </a:spcBef>
              <a:spcAft>
                <a:spcPts val="0"/>
              </a:spcAft>
              <a:buSzPts val="1300"/>
              <a:buChar char="-"/>
            </a:pPr>
            <a:r>
              <a:rPr lang="de"/>
              <a:t>Funktionen sollten entweder etwas tun </a:t>
            </a:r>
            <a:r>
              <a:rPr b="1" lang="de"/>
              <a:t>oder</a:t>
            </a:r>
            <a:r>
              <a:rPr lang="de"/>
              <a:t> antworten</a:t>
            </a:r>
            <a:endParaRPr/>
          </a:p>
          <a:p>
            <a:pPr indent="-311150" lvl="0" marL="457200" rtl="0" algn="l">
              <a:spcBef>
                <a:spcPts val="0"/>
              </a:spcBef>
              <a:spcAft>
                <a:spcPts val="0"/>
              </a:spcAft>
              <a:buSzPts val="1300"/>
              <a:buChar char="-"/>
            </a:pPr>
            <a:r>
              <a:rPr lang="de"/>
              <a:t>Wiederholungen vermeiden</a:t>
            </a:r>
            <a:endParaRPr/>
          </a:p>
          <a:p>
            <a:pPr indent="0" lvl="0" marL="0" rtl="0" algn="l">
              <a:spcBef>
                <a:spcPts val="1600"/>
              </a:spcBef>
              <a:spcAft>
                <a:spcPts val="1600"/>
              </a:spcAft>
              <a:buNone/>
            </a:pPr>
            <a:r>
              <a:t/>
            </a:r>
            <a:endParaRPr sz="1100"/>
          </a:p>
        </p:txBody>
      </p:sp>
      <p:pic>
        <p:nvPicPr>
          <p:cNvPr id="724" name="Google Shape;724;p60"/>
          <p:cNvPicPr preferRelativeResize="0"/>
          <p:nvPr/>
        </p:nvPicPr>
        <p:blipFill>
          <a:blip r:embed="rId3">
            <a:alphaModFix/>
          </a:blip>
          <a:stretch>
            <a:fillRect/>
          </a:stretch>
        </p:blipFill>
        <p:spPr>
          <a:xfrm>
            <a:off x="5595675" y="1821500"/>
            <a:ext cx="3320503" cy="1993077"/>
          </a:xfrm>
          <a:prstGeom prst="rect">
            <a:avLst/>
          </a:prstGeom>
          <a:noFill/>
          <a:ln>
            <a:noFill/>
          </a:ln>
        </p:spPr>
      </p:pic>
      <p:pic>
        <p:nvPicPr>
          <p:cNvPr id="725" name="Google Shape;725;p60"/>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9" name="Shape 729"/>
        <p:cNvGrpSpPr/>
        <p:nvPr/>
      </p:nvGrpSpPr>
      <p:grpSpPr>
        <a:xfrm>
          <a:off x="0" y="0"/>
          <a:ext cx="0" cy="0"/>
          <a:chOff x="0" y="0"/>
          <a:chExt cx="0" cy="0"/>
        </a:xfrm>
      </p:grpSpPr>
      <p:sp>
        <p:nvSpPr>
          <p:cNvPr id="730" name="Google Shape;730;p61"/>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Einführung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b="1" lang="de" sz="1300">
                <a:solidFill>
                  <a:schemeClr val="lt1"/>
                </a:solidFill>
                <a:latin typeface="Raleway"/>
                <a:ea typeface="Raleway"/>
                <a:cs typeface="Raleway"/>
                <a:sym typeface="Raleway"/>
              </a:rPr>
              <a:t>Kommentare</a:t>
            </a:r>
            <a:endParaRPr b="1"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Fehler-Handling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Tests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731" name="Google Shape;731;p61"/>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Aussagekräftige Namen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Formatierung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Klassen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732" name="Google Shape;732;p61"/>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Funktionen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Objekte und Datenstrukturen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733" name="Google Shape;733;p61"/>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734" name="Google Shape;734;p61"/>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5" name="Google Shape;735;p61"/>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736" name="Google Shape;736;p61"/>
          <p:cNvPicPr preferRelativeResize="0"/>
          <p:nvPr/>
        </p:nvPicPr>
        <p:blipFill>
          <a:blip r:embed="rId4">
            <a:alphaModFix/>
          </a:blip>
          <a:stretch>
            <a:fillRect/>
          </a:stretch>
        </p:blipFill>
        <p:spPr>
          <a:xfrm rot="-1967881">
            <a:off x="2463748" y="2819113"/>
            <a:ext cx="314251" cy="4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736"/>
                                        </p:tgtEl>
                                        <p:attrNameLst>
                                          <p:attrName>style.visibility</p:attrName>
                                        </p:attrNameLst>
                                      </p:cBhvr>
                                      <p:to>
                                        <p:strVal val="visible"/>
                                      </p:to>
                                    </p:set>
                                    <p:anim calcmode="lin" valueType="num">
                                      <p:cBhvr additive="base">
                                        <p:cTn dur="300"/>
                                        <p:tgtEl>
                                          <p:spTgt spid="736"/>
                                        </p:tgtEl>
                                        <p:attrNameLst>
                                          <p:attrName>ppt_w</p:attrName>
                                        </p:attrNameLst>
                                      </p:cBhvr>
                                      <p:tavLst>
                                        <p:tav fmla="" tm="0">
                                          <p:val>
                                            <p:strVal val="0"/>
                                          </p:val>
                                        </p:tav>
                                        <p:tav fmla="" tm="100000">
                                          <p:val>
                                            <p:strVal val="#ppt_w"/>
                                          </p:val>
                                        </p:tav>
                                      </p:tavLst>
                                    </p:anim>
                                    <p:anim calcmode="lin" valueType="num">
                                      <p:cBhvr additive="base">
                                        <p:cTn dur="300"/>
                                        <p:tgtEl>
                                          <p:spTgt spid="73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Kommentare</a:t>
            </a:r>
            <a:endParaRPr/>
          </a:p>
          <a:p>
            <a:pPr indent="0" lvl="0" marL="0" rtl="0" algn="l">
              <a:spcBef>
                <a:spcPts val="0"/>
              </a:spcBef>
              <a:spcAft>
                <a:spcPts val="0"/>
              </a:spcAft>
              <a:buNone/>
            </a:pPr>
            <a:r>
              <a:rPr b="0" lang="de"/>
              <a:t>03</a:t>
            </a:r>
            <a:endParaRPr b="0"/>
          </a:p>
        </p:txBody>
      </p:sp>
      <p:sp>
        <p:nvSpPr>
          <p:cNvPr id="742" name="Google Shape;742;p62"/>
          <p:cNvSpPr txBox="1"/>
          <p:nvPr>
            <p:ph idx="1" type="body"/>
          </p:nvPr>
        </p:nvSpPr>
        <p:spPr>
          <a:xfrm>
            <a:off x="721225" y="2434125"/>
            <a:ext cx="4534500" cy="262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 sz="1400"/>
              <a:t>Sind kein Ersatz für schlechten Code</a:t>
            </a:r>
            <a:endParaRPr sz="1400"/>
          </a:p>
        </p:txBody>
      </p:sp>
      <p:pic>
        <p:nvPicPr>
          <p:cNvPr id="743" name="Google Shape;743;p62"/>
          <p:cNvPicPr preferRelativeResize="0"/>
          <p:nvPr/>
        </p:nvPicPr>
        <p:blipFill>
          <a:blip r:embed="rId3">
            <a:alphaModFix/>
          </a:blip>
          <a:stretch>
            <a:fillRect/>
          </a:stretch>
        </p:blipFill>
        <p:spPr>
          <a:xfrm>
            <a:off x="5706025" y="1318650"/>
            <a:ext cx="3251450" cy="3624250"/>
          </a:xfrm>
          <a:prstGeom prst="rect">
            <a:avLst/>
          </a:prstGeom>
          <a:noFill/>
          <a:ln>
            <a:noFill/>
          </a:ln>
        </p:spPr>
      </p:pic>
      <p:pic>
        <p:nvPicPr>
          <p:cNvPr id="744" name="Google Shape;744;p62"/>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48" name="Shape 748"/>
        <p:cNvGrpSpPr/>
        <p:nvPr/>
      </p:nvGrpSpPr>
      <p:grpSpPr>
        <a:xfrm>
          <a:off x="0" y="0"/>
          <a:ext cx="0" cy="0"/>
          <a:chOff x="0" y="0"/>
          <a:chExt cx="0" cy="0"/>
        </a:xfrm>
      </p:grpSpPr>
      <p:pic>
        <p:nvPicPr>
          <p:cNvPr id="749" name="Google Shape;749;p63"/>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750" name="Google Shape;750;p63"/>
          <p:cNvSpPr txBox="1"/>
          <p:nvPr/>
        </p:nvSpPr>
        <p:spPr>
          <a:xfrm>
            <a:off x="361100" y="858575"/>
            <a:ext cx="2078400" cy="400200"/>
          </a:xfrm>
          <a:prstGeom prst="rect">
            <a:avLst/>
          </a:prstGeom>
          <a:solidFill>
            <a:srgbClr val="43434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751" name="Google Shape;751;p63"/>
          <p:cNvSpPr txBox="1"/>
          <p:nvPr>
            <p:ph idx="4294967295" type="body"/>
          </p:nvPr>
        </p:nvSpPr>
        <p:spPr>
          <a:xfrm>
            <a:off x="0" y="35800"/>
            <a:ext cx="7467900" cy="5107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*Changes (from 11-Oct-2001)</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*11-Oct-2001: Re-organised the class</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*05-Nov-2001: Added a getDescritption() method</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b="1" lang="de">
                <a:solidFill>
                  <a:schemeClr val="lt1"/>
                </a:solidFill>
                <a:latin typeface="Nunito"/>
                <a:ea typeface="Nunito"/>
                <a:cs typeface="Nunito"/>
                <a:sym typeface="Nunito"/>
              </a:rPr>
              <a:t>private String message = “could not be closed”;</a:t>
            </a:r>
            <a:endParaRPr b="1">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/*Tag des Monats*/</a:t>
            </a:r>
            <a:endParaRPr>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b="1" lang="de">
                <a:solidFill>
                  <a:schemeClr val="lt1"/>
                </a:solidFill>
                <a:latin typeface="Nunito"/>
                <a:ea typeface="Nunito"/>
                <a:cs typeface="Nunito"/>
                <a:sym typeface="Nunito"/>
              </a:rPr>
              <a:t>private ind dayOfMonth;</a:t>
            </a:r>
            <a:endParaRPr b="1">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/*Throws exception if </a:t>
            </a:r>
            <a:r>
              <a:rPr lang="de">
                <a:solidFill>
                  <a:srgbClr val="CCCCCC"/>
                </a:solidFill>
                <a:latin typeface="Nunito"/>
                <a:ea typeface="Nunito"/>
                <a:cs typeface="Nunito"/>
                <a:sym typeface="Nunito"/>
              </a:rPr>
              <a:t>timeout</a:t>
            </a:r>
            <a:r>
              <a:rPr lang="de">
                <a:solidFill>
                  <a:srgbClr val="CCCCCC"/>
                </a:solidFill>
                <a:latin typeface="Nunito"/>
                <a:ea typeface="Nunito"/>
                <a:cs typeface="Nunito"/>
                <a:sym typeface="Nunito"/>
              </a:rPr>
              <a:t> is reached*/</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public void example(final long tM) </a:t>
            </a:r>
            <a:r>
              <a:rPr b="1" lang="de">
                <a:solidFill>
                  <a:srgbClr val="CCCCCC"/>
                </a:solidFill>
                <a:latin typeface="Nunito"/>
                <a:ea typeface="Nunito"/>
                <a:cs typeface="Nunito"/>
                <a:sym typeface="Nunito"/>
              </a:rPr>
              <a:t>/</a:t>
            </a:r>
            <a:r>
              <a:rPr lang="de">
                <a:solidFill>
                  <a:srgbClr val="CCCCCC"/>
                </a:solidFill>
                <a:latin typeface="Nunito"/>
                <a:ea typeface="Nunito"/>
                <a:cs typeface="Nunito"/>
                <a:sym typeface="Nunito"/>
              </a:rPr>
              <a:t>/ tM = timeoutMillis</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throws Exception {</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	if(!closed){</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		wait(tM);</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////////////////////Continue here tomorrow//////////////////////////////</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FFFFFF"/>
                </a:solidFill>
                <a:latin typeface="Nunito"/>
                <a:ea typeface="Nunito"/>
                <a:cs typeface="Nunito"/>
                <a:sym typeface="Nunito"/>
              </a:rPr>
              <a:t>	</a:t>
            </a:r>
            <a:r>
              <a:rPr b="1" lang="de">
                <a:solidFill>
                  <a:srgbClr val="FFFFFF"/>
                </a:solidFill>
                <a:latin typeface="Nunito"/>
                <a:ea typeface="Nunito"/>
                <a:cs typeface="Nunito"/>
                <a:sym typeface="Nunito"/>
              </a:rPr>
              <a:t>	if(!closed)</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FFFFFF"/>
                </a:solidFill>
                <a:latin typeface="Nunito"/>
                <a:ea typeface="Nunito"/>
                <a:cs typeface="Nunito"/>
                <a:sym typeface="Nunito"/>
              </a:rPr>
              <a:t>		</a:t>
            </a:r>
            <a:r>
              <a:rPr lang="de">
                <a:solidFill>
                  <a:srgbClr val="D9D9D9"/>
                </a:solidFill>
                <a:latin typeface="Nunito"/>
                <a:ea typeface="Nunito"/>
                <a:cs typeface="Nunito"/>
                <a:sym typeface="Nunito"/>
              </a:rPr>
              <a:t>	</a:t>
            </a:r>
            <a:r>
              <a:rPr lang="de">
                <a:solidFill>
                  <a:srgbClr val="CCCCCC"/>
                </a:solidFill>
                <a:latin typeface="Nunito"/>
                <a:ea typeface="Nunito"/>
                <a:cs typeface="Nunito"/>
                <a:sym typeface="Nunito"/>
              </a:rPr>
              <a:t>//</a:t>
            </a:r>
            <a:r>
              <a:rPr lang="de">
                <a:solidFill>
                  <a:srgbClr val="CCCCCC"/>
                </a:solidFill>
                <a:latin typeface="Nunito"/>
                <a:ea typeface="Nunito"/>
                <a:cs typeface="Nunito"/>
                <a:sym typeface="Nunito"/>
              </a:rPr>
              <a:t>throw new Exception(“error”);</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			//Println(message);</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FFFFFF"/>
                </a:solidFill>
                <a:latin typeface="Nunito"/>
                <a:ea typeface="Nunito"/>
                <a:cs typeface="Nunito"/>
                <a:sym typeface="Nunito"/>
              </a:rPr>
              <a:t>			</a:t>
            </a:r>
            <a:r>
              <a:rPr b="1" lang="de">
                <a:solidFill>
                  <a:srgbClr val="FFFFFF"/>
                </a:solidFill>
                <a:latin typeface="Nunito"/>
                <a:ea typeface="Nunito"/>
                <a:cs typeface="Nunito"/>
                <a:sym typeface="Nunito"/>
              </a:rPr>
              <a:t>throw new Exception(“could not be closed”)</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FFFFFF"/>
                </a:solidFill>
                <a:latin typeface="Nunito"/>
                <a:ea typeface="Nunito"/>
                <a:cs typeface="Nunito"/>
                <a:sym typeface="Nunito"/>
              </a:rPr>
              <a:t>		</a:t>
            </a:r>
            <a:r>
              <a:rPr b="1" lang="de">
                <a:solidFill>
                  <a:srgbClr val="FFFFFF"/>
                </a:solidFill>
                <a:latin typeface="Nunito"/>
                <a:ea typeface="Nunito"/>
                <a:cs typeface="Nunito"/>
                <a:sym typeface="Nunito"/>
              </a:rPr>
              <a:t>}</a:t>
            </a:r>
            <a:r>
              <a:rPr lang="de">
                <a:solidFill>
                  <a:srgbClr val="FFFFFF"/>
                </a:solidFill>
                <a:latin typeface="Nunito"/>
                <a:ea typeface="Nunito"/>
                <a:cs typeface="Nunito"/>
                <a:sym typeface="Nunito"/>
              </a:rPr>
              <a:t> </a:t>
            </a:r>
            <a:r>
              <a:rPr lang="de">
                <a:solidFill>
                  <a:srgbClr val="B7B7B7"/>
                </a:solidFill>
                <a:latin typeface="Nunito"/>
                <a:ea typeface="Nunito"/>
                <a:cs typeface="Nunito"/>
                <a:sym typeface="Nunito"/>
              </a:rPr>
              <a:t>//if loop closed</a:t>
            </a:r>
            <a:endParaRPr>
              <a:solidFill>
                <a:srgbClr val="B7B7B7"/>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	}</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//Added by Rick</a:t>
            </a:r>
            <a:endParaRPr sz="1000">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t/>
            </a:r>
            <a:endParaRPr sz="10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0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0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000">
              <a:solidFill>
                <a:srgbClr val="FFFFFF"/>
              </a:solidFill>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55" name="Shape 755"/>
        <p:cNvGrpSpPr/>
        <p:nvPr/>
      </p:nvGrpSpPr>
      <p:grpSpPr>
        <a:xfrm>
          <a:off x="0" y="0"/>
          <a:ext cx="0" cy="0"/>
          <a:chOff x="0" y="0"/>
          <a:chExt cx="0" cy="0"/>
        </a:xfrm>
      </p:grpSpPr>
      <p:pic>
        <p:nvPicPr>
          <p:cNvPr id="756" name="Google Shape;756;p64"/>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757" name="Google Shape;757;p64"/>
          <p:cNvSpPr txBox="1"/>
          <p:nvPr/>
        </p:nvSpPr>
        <p:spPr>
          <a:xfrm>
            <a:off x="361100" y="858575"/>
            <a:ext cx="2078400" cy="400200"/>
          </a:xfrm>
          <a:prstGeom prst="rect">
            <a:avLst/>
          </a:prstGeom>
          <a:solidFill>
            <a:srgbClr val="43434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758" name="Google Shape;758;p64"/>
          <p:cNvSpPr txBox="1"/>
          <p:nvPr>
            <p:ph idx="4294967295" type="body"/>
          </p:nvPr>
        </p:nvSpPr>
        <p:spPr>
          <a:xfrm>
            <a:off x="0" y="35800"/>
            <a:ext cx="7467900" cy="5107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//TODO Exception überflüssig machen</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CCCCCC"/>
                </a:solidFill>
                <a:latin typeface="Nunito"/>
                <a:ea typeface="Nunito"/>
                <a:cs typeface="Nunito"/>
                <a:sym typeface="Nunito"/>
              </a:rPr>
              <a:t>//Nur ausführen, wenn Sie Zeit totschlagen wollen</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private String message = “could not be closed”;</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private ind dayOfMonth;</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public void example(final long </a:t>
            </a:r>
            <a:r>
              <a:rPr b="1" lang="de">
                <a:solidFill>
                  <a:srgbClr val="FFFFFF"/>
                </a:solidFill>
                <a:latin typeface="Nunito"/>
                <a:ea typeface="Nunito"/>
                <a:cs typeface="Nunito"/>
                <a:sym typeface="Nunito"/>
              </a:rPr>
              <a:t>timeoutMillis</a:t>
            </a:r>
            <a:r>
              <a:rPr b="1" lang="de">
                <a:solidFill>
                  <a:srgbClr val="FFFFFF"/>
                </a:solidFill>
                <a:latin typeface="Nunito"/>
                <a:ea typeface="Nunito"/>
                <a:cs typeface="Nunito"/>
                <a:sym typeface="Nunito"/>
              </a:rPr>
              <a:t>)</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throws Exception {</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	if(!closed){</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		wait(</a:t>
            </a:r>
            <a:r>
              <a:rPr b="1" lang="de">
                <a:solidFill>
                  <a:srgbClr val="FFFFFF"/>
                </a:solidFill>
                <a:latin typeface="Nunito"/>
                <a:ea typeface="Nunito"/>
                <a:cs typeface="Nunito"/>
                <a:sym typeface="Nunito"/>
              </a:rPr>
              <a:t>timeoutMillis</a:t>
            </a:r>
            <a:r>
              <a:rPr b="1" lang="de">
                <a:solidFill>
                  <a:srgbClr val="FFFFFF"/>
                </a:solidFill>
                <a:latin typeface="Nunito"/>
                <a:ea typeface="Nunito"/>
                <a:cs typeface="Nunito"/>
                <a:sym typeface="Nunito"/>
              </a:rPr>
              <a:t>);</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	</a:t>
            </a:r>
            <a:r>
              <a:rPr b="1" lang="de">
                <a:solidFill>
                  <a:srgbClr val="FFFFFF"/>
                </a:solidFill>
                <a:latin typeface="Nunito"/>
                <a:ea typeface="Nunito"/>
                <a:cs typeface="Nunito"/>
                <a:sym typeface="Nunito"/>
              </a:rPr>
              <a:t>	if(!closed)</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			Println(message);</a:t>
            </a:r>
            <a:endParaRPr b="1">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			</a:t>
            </a:r>
            <a:r>
              <a:rPr b="1" lang="de">
                <a:solidFill>
                  <a:srgbClr val="FFFFFF"/>
                </a:solidFill>
                <a:latin typeface="Nunito"/>
                <a:ea typeface="Nunito"/>
                <a:cs typeface="Nunito"/>
                <a:sym typeface="Nunito"/>
              </a:rPr>
              <a:t>throw new Exception(“could not be closed”) </a:t>
            </a:r>
            <a:r>
              <a:rPr lang="de">
                <a:solidFill>
                  <a:srgbClr val="B7B7B7"/>
                </a:solidFill>
                <a:latin typeface="Nunito"/>
                <a:ea typeface="Nunito"/>
                <a:cs typeface="Nunito"/>
                <a:sym typeface="Nunito"/>
              </a:rPr>
              <a:t>//</a:t>
            </a:r>
            <a:r>
              <a:rPr lang="de">
                <a:solidFill>
                  <a:srgbClr val="CCCCCC"/>
                </a:solidFill>
                <a:latin typeface="Nunito"/>
                <a:ea typeface="Nunito"/>
                <a:cs typeface="Nunito"/>
                <a:sym typeface="Nunito"/>
              </a:rPr>
              <a:t>Exception muss geworfen werden weil(...)</a:t>
            </a:r>
            <a:endParaRPr>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rPr lang="de">
                <a:solidFill>
                  <a:srgbClr val="FFFFFF"/>
                </a:solidFill>
                <a:latin typeface="Nunito"/>
                <a:ea typeface="Nunito"/>
                <a:cs typeface="Nunito"/>
                <a:sym typeface="Nunito"/>
              </a:rPr>
              <a:t>		</a:t>
            </a:r>
            <a:r>
              <a:rPr b="1" lang="de">
                <a:solidFill>
                  <a:srgbClr val="FFFFFF"/>
                </a:solidFill>
                <a:latin typeface="Nunito"/>
                <a:ea typeface="Nunito"/>
                <a:cs typeface="Nunito"/>
                <a:sym typeface="Nunito"/>
              </a:rPr>
              <a:t>}</a:t>
            </a:r>
            <a:endParaRPr>
              <a:solidFill>
                <a:srgbClr val="B7B7B7"/>
              </a:solidFill>
              <a:latin typeface="Nunito"/>
              <a:ea typeface="Nunito"/>
              <a:cs typeface="Nunito"/>
              <a:sym typeface="Nunito"/>
            </a:endParaRPr>
          </a:p>
          <a:p>
            <a:pPr indent="0" lvl="0" marL="0" rtl="0" algn="l">
              <a:lnSpc>
                <a:spcPct val="100000"/>
              </a:lnSpc>
              <a:spcBef>
                <a:spcPts val="0"/>
              </a:spcBef>
              <a:spcAft>
                <a:spcPts val="0"/>
              </a:spcAft>
              <a:buNone/>
            </a:pPr>
            <a:r>
              <a:rPr b="1" lang="de">
                <a:solidFill>
                  <a:srgbClr val="FFFFFF"/>
                </a:solidFill>
                <a:latin typeface="Nunito"/>
                <a:ea typeface="Nunito"/>
                <a:cs typeface="Nunito"/>
                <a:sym typeface="Nunito"/>
              </a:rPr>
              <a:t>	}</a:t>
            </a:r>
            <a:endParaRPr sz="1000">
              <a:solidFill>
                <a:srgbClr val="CCCCCC"/>
              </a:solidFill>
              <a:latin typeface="Nunito"/>
              <a:ea typeface="Nunito"/>
              <a:cs typeface="Nunito"/>
              <a:sym typeface="Nunito"/>
            </a:endParaRPr>
          </a:p>
          <a:p>
            <a:pPr indent="0" lvl="0" marL="0" rtl="0" algn="l">
              <a:lnSpc>
                <a:spcPct val="100000"/>
              </a:lnSpc>
              <a:spcBef>
                <a:spcPts val="0"/>
              </a:spcBef>
              <a:spcAft>
                <a:spcPts val="0"/>
              </a:spcAft>
              <a:buNone/>
            </a:pPr>
            <a:r>
              <a:t/>
            </a:r>
            <a:endParaRPr sz="10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0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0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t/>
            </a:r>
            <a:endParaRPr sz="1000">
              <a:solidFill>
                <a:srgbClr val="FFFFFF"/>
              </a:solidFill>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Kommentare</a:t>
            </a:r>
            <a:endParaRPr/>
          </a:p>
          <a:p>
            <a:pPr indent="0" lvl="0" marL="0" rtl="0" algn="l">
              <a:spcBef>
                <a:spcPts val="0"/>
              </a:spcBef>
              <a:spcAft>
                <a:spcPts val="0"/>
              </a:spcAft>
              <a:buNone/>
            </a:pPr>
            <a:r>
              <a:rPr b="0" lang="de"/>
              <a:t>03</a:t>
            </a:r>
            <a:endParaRPr b="0"/>
          </a:p>
        </p:txBody>
      </p:sp>
      <p:sp>
        <p:nvSpPr>
          <p:cNvPr id="764" name="Google Shape;764;p65"/>
          <p:cNvSpPr txBox="1"/>
          <p:nvPr>
            <p:ph idx="1" type="body"/>
          </p:nvPr>
        </p:nvSpPr>
        <p:spPr>
          <a:xfrm>
            <a:off x="721225" y="2434125"/>
            <a:ext cx="4534500" cy="262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 sz="1400"/>
              <a:t>Sind kein Ersatz für schlechten Code</a:t>
            </a:r>
            <a:endParaRPr sz="1400"/>
          </a:p>
          <a:p>
            <a:pPr indent="-317500" lvl="0" marL="457200" rtl="0" algn="l">
              <a:spcBef>
                <a:spcPts val="0"/>
              </a:spcBef>
              <a:spcAft>
                <a:spcPts val="0"/>
              </a:spcAft>
              <a:buSzPts val="1400"/>
              <a:buChar char="-"/>
            </a:pPr>
            <a:r>
              <a:rPr lang="de" sz="1400"/>
              <a:t>Gute Kommentare z.B. juristische oder informierende Kommentare, TODO und Warnungskommentare</a:t>
            </a:r>
            <a:endParaRPr sz="1400"/>
          </a:p>
          <a:p>
            <a:pPr indent="-317500" lvl="0" marL="457200" rtl="0" algn="l">
              <a:spcBef>
                <a:spcPts val="0"/>
              </a:spcBef>
              <a:spcAft>
                <a:spcPts val="0"/>
              </a:spcAft>
              <a:buSzPts val="1400"/>
              <a:buChar char="-"/>
            </a:pPr>
            <a:r>
              <a:rPr lang="de" sz="1400"/>
              <a:t>Schlechte Kommentare, z.B- Irreführende, Redundante, Tagebuchkommentare, Positionsbezeichner, Auskommentierter Code, Zu viele Infos, Unklarer Zusammenhang</a:t>
            </a:r>
            <a:endParaRPr sz="1400"/>
          </a:p>
        </p:txBody>
      </p:sp>
      <p:pic>
        <p:nvPicPr>
          <p:cNvPr id="765" name="Google Shape;765;p65"/>
          <p:cNvPicPr preferRelativeResize="0"/>
          <p:nvPr/>
        </p:nvPicPr>
        <p:blipFill>
          <a:blip r:embed="rId3">
            <a:alphaModFix/>
          </a:blip>
          <a:stretch>
            <a:fillRect/>
          </a:stretch>
        </p:blipFill>
        <p:spPr>
          <a:xfrm>
            <a:off x="5706025" y="1318650"/>
            <a:ext cx="3251450" cy="3624250"/>
          </a:xfrm>
          <a:prstGeom prst="rect">
            <a:avLst/>
          </a:prstGeom>
          <a:noFill/>
          <a:ln>
            <a:noFill/>
          </a:ln>
        </p:spPr>
      </p:pic>
      <p:pic>
        <p:nvPicPr>
          <p:cNvPr id="766" name="Google Shape;766;p65"/>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0" name="Shape 770"/>
        <p:cNvGrpSpPr/>
        <p:nvPr/>
      </p:nvGrpSpPr>
      <p:grpSpPr>
        <a:xfrm>
          <a:off x="0" y="0"/>
          <a:ext cx="0" cy="0"/>
          <a:chOff x="0" y="0"/>
          <a:chExt cx="0" cy="0"/>
        </a:xfrm>
      </p:grpSpPr>
      <p:sp>
        <p:nvSpPr>
          <p:cNvPr id="771" name="Google Shape;771;p66"/>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Einführung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Kommentare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Fehler-Handling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Tests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772" name="Google Shape;772;p66"/>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Aussagekräftige Namen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b="1" lang="de" sz="1300">
                <a:solidFill>
                  <a:schemeClr val="lt1"/>
                </a:solidFill>
                <a:latin typeface="Raleway"/>
                <a:ea typeface="Raleway"/>
                <a:cs typeface="Raleway"/>
                <a:sym typeface="Raleway"/>
              </a:rPr>
              <a:t>Formatierung</a:t>
            </a:r>
            <a:endParaRPr b="1"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Klassen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773" name="Google Shape;773;p66"/>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Funktionen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Objekte und Datenstrukturen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774" name="Google Shape;774;p6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775" name="Google Shape;775;p66"/>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66"/>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777" name="Google Shape;777;p66"/>
          <p:cNvPicPr preferRelativeResize="0"/>
          <p:nvPr/>
        </p:nvPicPr>
        <p:blipFill>
          <a:blip r:embed="rId4">
            <a:alphaModFix/>
          </a:blip>
          <a:stretch>
            <a:fillRect/>
          </a:stretch>
        </p:blipFill>
        <p:spPr>
          <a:xfrm rot="-1967881">
            <a:off x="4706023" y="2915563"/>
            <a:ext cx="314251" cy="4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777"/>
                                        </p:tgtEl>
                                        <p:attrNameLst>
                                          <p:attrName>style.visibility</p:attrName>
                                        </p:attrNameLst>
                                      </p:cBhvr>
                                      <p:to>
                                        <p:strVal val="visible"/>
                                      </p:to>
                                    </p:set>
                                    <p:anim calcmode="lin" valueType="num">
                                      <p:cBhvr additive="base">
                                        <p:cTn dur="300"/>
                                        <p:tgtEl>
                                          <p:spTgt spid="777"/>
                                        </p:tgtEl>
                                        <p:attrNameLst>
                                          <p:attrName>ppt_w</p:attrName>
                                        </p:attrNameLst>
                                      </p:cBhvr>
                                      <p:tavLst>
                                        <p:tav fmla="" tm="0">
                                          <p:val>
                                            <p:strVal val="0"/>
                                          </p:val>
                                        </p:tav>
                                        <p:tav fmla="" tm="100000">
                                          <p:val>
                                            <p:strVal val="#ppt_w"/>
                                          </p:val>
                                        </p:tav>
                                      </p:tavLst>
                                    </p:anim>
                                    <p:anim calcmode="lin" valueType="num">
                                      <p:cBhvr additive="base">
                                        <p:cTn dur="300"/>
                                        <p:tgtEl>
                                          <p:spTgt spid="77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727650" y="566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Einführung</a:t>
            </a:r>
            <a:endParaRPr/>
          </a:p>
        </p:txBody>
      </p:sp>
      <p:pic>
        <p:nvPicPr>
          <p:cNvPr descr="shutterstock_429987889_edited.jpg" id="218" name="Google Shape;218;p22"/>
          <p:cNvPicPr preferRelativeResize="0"/>
          <p:nvPr/>
        </p:nvPicPr>
        <p:blipFill rotWithShape="1">
          <a:blip r:embed="rId3">
            <a:alphaModFix/>
          </a:blip>
          <a:srcRect b="1381" l="12609" r="6247" t="85988"/>
          <a:stretch/>
        </p:blipFill>
        <p:spPr>
          <a:xfrm>
            <a:off x="0" y="3835620"/>
            <a:ext cx="9144000" cy="1326897"/>
          </a:xfrm>
          <a:prstGeom prst="rect">
            <a:avLst/>
          </a:prstGeom>
          <a:noFill/>
          <a:ln>
            <a:noFill/>
          </a:ln>
        </p:spPr>
      </p:pic>
      <p:pic>
        <p:nvPicPr>
          <p:cNvPr id="219" name="Google Shape;219;p22"/>
          <p:cNvPicPr preferRelativeResize="0"/>
          <p:nvPr/>
        </p:nvPicPr>
        <p:blipFill>
          <a:blip r:embed="rId4">
            <a:alphaModFix/>
          </a:blip>
          <a:stretch>
            <a:fillRect/>
          </a:stretch>
        </p:blipFill>
        <p:spPr>
          <a:xfrm>
            <a:off x="7430800" y="35800"/>
            <a:ext cx="1677399" cy="754225"/>
          </a:xfrm>
          <a:prstGeom prst="rect">
            <a:avLst/>
          </a:prstGeom>
          <a:noFill/>
          <a:ln>
            <a:noFill/>
          </a:ln>
        </p:spPr>
      </p:pic>
      <p:sp>
        <p:nvSpPr>
          <p:cNvPr id="220" name="Google Shape;220;p22"/>
          <p:cNvSpPr txBox="1"/>
          <p:nvPr/>
        </p:nvSpPr>
        <p:spPr>
          <a:xfrm>
            <a:off x="808184" y="1619320"/>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dk2"/>
                </a:solidFill>
                <a:latin typeface="Montserrat"/>
                <a:ea typeface="Montserrat"/>
                <a:cs typeface="Montserrat"/>
                <a:sym typeface="Montserrat"/>
              </a:rPr>
              <a:t>Schlechter  Code</a:t>
            </a:r>
            <a:endParaRPr>
              <a:solidFill>
                <a:schemeClr val="dk2"/>
              </a:solidFill>
            </a:endParaRPr>
          </a:p>
        </p:txBody>
      </p:sp>
      <p:sp>
        <p:nvSpPr>
          <p:cNvPr id="221" name="Google Shape;221;p22"/>
          <p:cNvSpPr txBox="1"/>
          <p:nvPr/>
        </p:nvSpPr>
        <p:spPr>
          <a:xfrm>
            <a:off x="808184" y="1973981"/>
            <a:ext cx="1706700" cy="5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chemeClr val="dk2"/>
                </a:solidFill>
                <a:latin typeface="Lato"/>
                <a:ea typeface="Lato"/>
                <a:cs typeface="Lato"/>
                <a:sym typeface="Lato"/>
              </a:rPr>
              <a:t>wird aufgrund Zeitdruck akzeptiert</a:t>
            </a:r>
            <a:endParaRPr sz="1000">
              <a:solidFill>
                <a:schemeClr val="dk2"/>
              </a:solidFill>
              <a:latin typeface="Lato"/>
              <a:ea typeface="Lato"/>
              <a:cs typeface="Lato"/>
              <a:sym typeface="Lato"/>
            </a:endParaRPr>
          </a:p>
        </p:txBody>
      </p:sp>
      <p:cxnSp>
        <p:nvCxnSpPr>
          <p:cNvPr id="222" name="Google Shape;222;p22"/>
          <p:cNvCxnSpPr/>
          <p:nvPr/>
        </p:nvCxnSpPr>
        <p:spPr>
          <a:xfrm flipH="1">
            <a:off x="780790" y="1395865"/>
            <a:ext cx="6510300" cy="8700"/>
          </a:xfrm>
          <a:prstGeom prst="straightConnector1">
            <a:avLst/>
          </a:prstGeom>
          <a:noFill/>
          <a:ln cap="flat" cmpd="sng" w="9525">
            <a:solidFill>
              <a:srgbClr val="B7B7B7"/>
            </a:solidFill>
            <a:prstDash val="solid"/>
            <a:round/>
            <a:headEnd len="med" w="med" type="none"/>
            <a:tailEnd len="med" w="med" type="none"/>
          </a:ln>
        </p:spPr>
      </p:cxnSp>
      <p:cxnSp>
        <p:nvCxnSpPr>
          <p:cNvPr id="223" name="Google Shape;223;p22"/>
          <p:cNvCxnSpPr/>
          <p:nvPr/>
        </p:nvCxnSpPr>
        <p:spPr>
          <a:xfrm flipH="1">
            <a:off x="781033" y="2576164"/>
            <a:ext cx="1950000" cy="8700"/>
          </a:xfrm>
          <a:prstGeom prst="straightConnector1">
            <a:avLst/>
          </a:prstGeom>
          <a:noFill/>
          <a:ln cap="flat" cmpd="sng" w="9525">
            <a:solidFill>
              <a:srgbClr val="FFFFFF"/>
            </a:solidFill>
            <a:prstDash val="dot"/>
            <a:round/>
            <a:headEnd len="med" w="med" type="none"/>
            <a:tailEnd len="med" w="med" type="none"/>
          </a:ln>
        </p:spPr>
      </p:cxnSp>
      <p:cxnSp>
        <p:nvCxnSpPr>
          <p:cNvPr id="224" name="Google Shape;224;p22"/>
          <p:cNvCxnSpPr/>
          <p:nvPr/>
        </p:nvCxnSpPr>
        <p:spPr>
          <a:xfrm flipH="1">
            <a:off x="780790" y="3763895"/>
            <a:ext cx="6510300" cy="8700"/>
          </a:xfrm>
          <a:prstGeom prst="straightConnector1">
            <a:avLst/>
          </a:prstGeom>
          <a:noFill/>
          <a:ln cap="flat" cmpd="sng" w="9525">
            <a:solidFill>
              <a:srgbClr val="B7B7B7"/>
            </a:solidFill>
            <a:prstDash val="solid"/>
            <a:round/>
            <a:headEnd len="med" w="med" type="none"/>
            <a:tailEnd len="med" w="med" type="none"/>
          </a:ln>
        </p:spPr>
      </p:cxnSp>
      <p:sp>
        <p:nvSpPr>
          <p:cNvPr id="225" name="Google Shape;225;p22"/>
          <p:cNvSpPr/>
          <p:nvPr/>
        </p:nvSpPr>
        <p:spPr>
          <a:xfrm>
            <a:off x="2829790" y="1411801"/>
            <a:ext cx="2388900" cy="2346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rot="5400000">
            <a:off x="2851008" y="1390501"/>
            <a:ext cx="2346300" cy="23889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rot="10800000">
            <a:off x="2829708" y="1411612"/>
            <a:ext cx="2388900" cy="2346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rot="-5400000">
            <a:off x="2851090" y="1390312"/>
            <a:ext cx="2346300" cy="23889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2"/>
          <p:cNvGrpSpPr/>
          <p:nvPr/>
        </p:nvGrpSpPr>
        <p:grpSpPr>
          <a:xfrm>
            <a:off x="2750242" y="2287415"/>
            <a:ext cx="632280" cy="621023"/>
            <a:chOff x="2920647" y="2157958"/>
            <a:chExt cx="827700" cy="827700"/>
          </a:xfrm>
        </p:grpSpPr>
        <p:sp>
          <p:nvSpPr>
            <p:cNvPr id="230" name="Google Shape;230;p22"/>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2"/>
          <p:cNvSpPr txBox="1"/>
          <p:nvPr/>
        </p:nvSpPr>
        <p:spPr>
          <a:xfrm>
            <a:off x="2853463" y="2440445"/>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33" name="Google Shape;233;p22"/>
          <p:cNvGrpSpPr/>
          <p:nvPr/>
        </p:nvGrpSpPr>
        <p:grpSpPr>
          <a:xfrm rot="-5400000">
            <a:off x="3738581" y="3208975"/>
            <a:ext cx="621023" cy="632280"/>
            <a:chOff x="2920647" y="2157958"/>
            <a:chExt cx="827700" cy="827700"/>
          </a:xfrm>
        </p:grpSpPr>
        <p:sp>
          <p:nvSpPr>
            <p:cNvPr id="234" name="Google Shape;234;p22"/>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2"/>
          <p:cNvSpPr txBox="1"/>
          <p:nvPr/>
        </p:nvSpPr>
        <p:spPr>
          <a:xfrm>
            <a:off x="3814408" y="3356311"/>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grpSp>
        <p:nvGrpSpPr>
          <p:cNvPr id="237" name="Google Shape;237;p22"/>
          <p:cNvGrpSpPr/>
          <p:nvPr/>
        </p:nvGrpSpPr>
        <p:grpSpPr>
          <a:xfrm>
            <a:off x="4664880" y="2287051"/>
            <a:ext cx="632285" cy="621012"/>
            <a:chOff x="5428888" y="2158023"/>
            <a:chExt cx="828900" cy="828900"/>
          </a:xfrm>
        </p:grpSpPr>
        <p:sp>
          <p:nvSpPr>
            <p:cNvPr id="238" name="Google Shape;238;p22"/>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2"/>
          <p:cNvSpPr txBox="1"/>
          <p:nvPr/>
        </p:nvSpPr>
        <p:spPr>
          <a:xfrm>
            <a:off x="4743142" y="2440445"/>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sp>
        <p:nvSpPr>
          <p:cNvPr id="241" name="Google Shape;241;p22"/>
          <p:cNvSpPr txBox="1"/>
          <p:nvPr/>
        </p:nvSpPr>
        <p:spPr>
          <a:xfrm>
            <a:off x="3814408" y="1499601"/>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42" name="Google Shape;242;p22"/>
          <p:cNvSpPr/>
          <p:nvPr/>
        </p:nvSpPr>
        <p:spPr>
          <a:xfrm>
            <a:off x="3328709" y="1901791"/>
            <a:ext cx="1391100" cy="13659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2"/>
          <p:cNvGrpSpPr/>
          <p:nvPr/>
        </p:nvGrpSpPr>
        <p:grpSpPr>
          <a:xfrm rot="5400000">
            <a:off x="3711081" y="1329771"/>
            <a:ext cx="621023" cy="632280"/>
            <a:chOff x="2920647" y="2157958"/>
            <a:chExt cx="827700" cy="827700"/>
          </a:xfrm>
        </p:grpSpPr>
        <p:sp>
          <p:nvSpPr>
            <p:cNvPr id="244" name="Google Shape;244;p22"/>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 name="Google Shape;246;p22"/>
          <p:cNvPicPr preferRelativeResize="0"/>
          <p:nvPr/>
        </p:nvPicPr>
        <p:blipFill>
          <a:blip r:embed="rId5">
            <a:alphaModFix/>
          </a:blip>
          <a:stretch>
            <a:fillRect/>
          </a:stretch>
        </p:blipFill>
        <p:spPr>
          <a:xfrm>
            <a:off x="5515425" y="4549721"/>
            <a:ext cx="982227" cy="37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Formatierung</a:t>
            </a:r>
            <a:endParaRPr/>
          </a:p>
          <a:p>
            <a:pPr indent="0" lvl="0" marL="0" rtl="0" algn="l">
              <a:spcBef>
                <a:spcPts val="0"/>
              </a:spcBef>
              <a:spcAft>
                <a:spcPts val="0"/>
              </a:spcAft>
              <a:buNone/>
            </a:pPr>
            <a:r>
              <a:rPr b="0" lang="de"/>
              <a:t>04</a:t>
            </a:r>
            <a:endParaRPr b="0"/>
          </a:p>
        </p:txBody>
      </p:sp>
      <p:sp>
        <p:nvSpPr>
          <p:cNvPr id="783" name="Google Shape;783;p67"/>
          <p:cNvSpPr txBox="1"/>
          <p:nvPr>
            <p:ph idx="1" type="body"/>
          </p:nvPr>
        </p:nvSpPr>
        <p:spPr>
          <a:xfrm>
            <a:off x="721225" y="2434125"/>
            <a:ext cx="3893400" cy="262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 sz="1400"/>
              <a:t>Vertikale Formatierung</a:t>
            </a:r>
            <a:endParaRPr sz="1400"/>
          </a:p>
          <a:p>
            <a:pPr indent="-317500" lvl="0" marL="457200" rtl="0" algn="l">
              <a:spcBef>
                <a:spcPts val="0"/>
              </a:spcBef>
              <a:spcAft>
                <a:spcPts val="0"/>
              </a:spcAft>
              <a:buSzPts val="1400"/>
              <a:buChar char="-"/>
            </a:pPr>
            <a:r>
              <a:rPr lang="de" sz="1400"/>
              <a:t>Vertikale Dichte</a:t>
            </a:r>
            <a:endParaRPr sz="1400"/>
          </a:p>
          <a:p>
            <a:pPr indent="-317500" lvl="0" marL="457200" rtl="0" algn="l">
              <a:spcBef>
                <a:spcPts val="0"/>
              </a:spcBef>
              <a:spcAft>
                <a:spcPts val="0"/>
              </a:spcAft>
              <a:buSzPts val="1400"/>
              <a:buChar char="-"/>
            </a:pPr>
            <a:r>
              <a:rPr lang="de" sz="1400"/>
              <a:t>Vertikaler Abstand</a:t>
            </a:r>
            <a:endParaRPr sz="1400"/>
          </a:p>
          <a:p>
            <a:pPr indent="-317500" lvl="0" marL="457200" rtl="0" algn="l">
              <a:spcBef>
                <a:spcPts val="0"/>
              </a:spcBef>
              <a:spcAft>
                <a:spcPts val="0"/>
              </a:spcAft>
              <a:buSzPts val="1400"/>
              <a:buChar char="-"/>
            </a:pPr>
            <a:r>
              <a:rPr lang="de" sz="1400"/>
              <a:t>Vertikale Anordnung</a:t>
            </a:r>
            <a:endParaRPr sz="1400"/>
          </a:p>
          <a:p>
            <a:pPr indent="-317500" lvl="0" marL="457200" rtl="0" algn="l">
              <a:spcBef>
                <a:spcPts val="0"/>
              </a:spcBef>
              <a:spcAft>
                <a:spcPts val="0"/>
              </a:spcAft>
              <a:buSzPts val="1400"/>
              <a:buChar char="-"/>
            </a:pPr>
            <a:r>
              <a:rPr lang="de" sz="1400"/>
              <a:t>Horizontale Formatierung</a:t>
            </a:r>
            <a:endParaRPr sz="1400"/>
          </a:p>
          <a:p>
            <a:pPr indent="-317500" lvl="0" marL="457200" rtl="0" algn="l">
              <a:spcBef>
                <a:spcPts val="0"/>
              </a:spcBef>
              <a:spcAft>
                <a:spcPts val="0"/>
              </a:spcAft>
              <a:buSzPts val="1400"/>
              <a:buChar char="-"/>
            </a:pPr>
            <a:r>
              <a:rPr lang="de" sz="1400"/>
              <a:t>Horizontale Offenheit und Dichte</a:t>
            </a:r>
            <a:endParaRPr sz="1400"/>
          </a:p>
          <a:p>
            <a:pPr indent="-317500" lvl="0" marL="457200" rtl="0" algn="l">
              <a:spcBef>
                <a:spcPts val="0"/>
              </a:spcBef>
              <a:spcAft>
                <a:spcPts val="0"/>
              </a:spcAft>
              <a:buSzPts val="1400"/>
              <a:buChar char="-"/>
            </a:pPr>
            <a:r>
              <a:rPr lang="de" sz="1400"/>
              <a:t>Horizontale Ausrichtung</a:t>
            </a:r>
            <a:endParaRPr sz="1400"/>
          </a:p>
          <a:p>
            <a:pPr indent="-317500" lvl="0" marL="457200" rtl="0" algn="l">
              <a:spcBef>
                <a:spcPts val="0"/>
              </a:spcBef>
              <a:spcAft>
                <a:spcPts val="0"/>
              </a:spcAft>
              <a:buSzPts val="1400"/>
              <a:buChar char="-"/>
            </a:pPr>
            <a:r>
              <a:rPr lang="de" sz="1400"/>
              <a:t>Einrückungen</a:t>
            </a:r>
            <a:endParaRPr sz="1400"/>
          </a:p>
        </p:txBody>
      </p:sp>
      <p:pic>
        <p:nvPicPr>
          <p:cNvPr id="784" name="Google Shape;784;p67"/>
          <p:cNvPicPr preferRelativeResize="0"/>
          <p:nvPr/>
        </p:nvPicPr>
        <p:blipFill>
          <a:blip r:embed="rId3">
            <a:alphaModFix/>
          </a:blip>
          <a:stretch>
            <a:fillRect/>
          </a:stretch>
        </p:blipFill>
        <p:spPr>
          <a:xfrm>
            <a:off x="4991200" y="1318650"/>
            <a:ext cx="3971802" cy="3624251"/>
          </a:xfrm>
          <a:prstGeom prst="rect">
            <a:avLst/>
          </a:prstGeom>
          <a:noFill/>
          <a:ln>
            <a:noFill/>
          </a:ln>
        </p:spPr>
      </p:pic>
      <p:pic>
        <p:nvPicPr>
          <p:cNvPr id="785" name="Google Shape;785;p67"/>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9" name="Shape 789"/>
        <p:cNvGrpSpPr/>
        <p:nvPr/>
      </p:nvGrpSpPr>
      <p:grpSpPr>
        <a:xfrm>
          <a:off x="0" y="0"/>
          <a:ext cx="0" cy="0"/>
          <a:chOff x="0" y="0"/>
          <a:chExt cx="0" cy="0"/>
        </a:xfrm>
      </p:grpSpPr>
      <p:sp>
        <p:nvSpPr>
          <p:cNvPr id="790" name="Google Shape;790;p68"/>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Einführung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Kommentare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Fehler-Handling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Tests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791" name="Google Shape;791;p68"/>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Aussagekräftige Namen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Formatierung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Klassen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792" name="Google Shape;792;p68"/>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Funktionen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b="1" lang="de" sz="1300">
                <a:solidFill>
                  <a:schemeClr val="lt1"/>
                </a:solidFill>
                <a:latin typeface="Raleway"/>
                <a:ea typeface="Raleway"/>
                <a:cs typeface="Raleway"/>
                <a:sym typeface="Raleway"/>
              </a:rPr>
              <a:t>Objekte und Datenstrukturen</a:t>
            </a:r>
            <a:endParaRPr b="1"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793" name="Google Shape;793;p68"/>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794" name="Google Shape;794;p68"/>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5" name="Google Shape;795;p68"/>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796" name="Google Shape;796;p68"/>
          <p:cNvPicPr preferRelativeResize="0"/>
          <p:nvPr/>
        </p:nvPicPr>
        <p:blipFill>
          <a:blip r:embed="rId4">
            <a:alphaModFix/>
          </a:blip>
          <a:stretch>
            <a:fillRect/>
          </a:stretch>
        </p:blipFill>
        <p:spPr>
          <a:xfrm rot="-1967881">
            <a:off x="7031473" y="3060238"/>
            <a:ext cx="314251" cy="4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796"/>
                                        </p:tgtEl>
                                        <p:attrNameLst>
                                          <p:attrName>style.visibility</p:attrName>
                                        </p:attrNameLst>
                                      </p:cBhvr>
                                      <p:to>
                                        <p:strVal val="visible"/>
                                      </p:to>
                                    </p:set>
                                    <p:anim calcmode="lin" valueType="num">
                                      <p:cBhvr additive="base">
                                        <p:cTn dur="300"/>
                                        <p:tgtEl>
                                          <p:spTgt spid="796"/>
                                        </p:tgtEl>
                                        <p:attrNameLst>
                                          <p:attrName>ppt_w</p:attrName>
                                        </p:attrNameLst>
                                      </p:cBhvr>
                                      <p:tavLst>
                                        <p:tav fmla="" tm="0">
                                          <p:val>
                                            <p:strVal val="0"/>
                                          </p:val>
                                        </p:tav>
                                        <p:tav fmla="" tm="100000">
                                          <p:val>
                                            <p:strVal val="#ppt_w"/>
                                          </p:val>
                                        </p:tav>
                                      </p:tavLst>
                                    </p:anim>
                                    <p:anim calcmode="lin" valueType="num">
                                      <p:cBhvr additive="base">
                                        <p:cTn dur="300"/>
                                        <p:tgtEl>
                                          <p:spTgt spid="7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000"/>
              <a:t>Objekte und Datenstrukturen</a:t>
            </a:r>
            <a:endParaRPr sz="2000"/>
          </a:p>
          <a:p>
            <a:pPr indent="0" lvl="0" marL="0" rtl="0" algn="l">
              <a:spcBef>
                <a:spcPts val="0"/>
              </a:spcBef>
              <a:spcAft>
                <a:spcPts val="0"/>
              </a:spcAft>
              <a:buNone/>
            </a:pPr>
            <a:r>
              <a:rPr b="0" lang="de"/>
              <a:t>05</a:t>
            </a:r>
            <a:endParaRPr b="0"/>
          </a:p>
        </p:txBody>
      </p:sp>
      <p:sp>
        <p:nvSpPr>
          <p:cNvPr id="802" name="Google Shape;802;p69"/>
          <p:cNvSpPr txBox="1"/>
          <p:nvPr>
            <p:ph idx="1" type="body"/>
          </p:nvPr>
        </p:nvSpPr>
        <p:spPr>
          <a:xfrm>
            <a:off x="721225" y="2434125"/>
            <a:ext cx="3893400" cy="262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 sz="1400"/>
              <a:t>Datenabstraktion (bspw. durch Interface)</a:t>
            </a:r>
            <a:endParaRPr sz="1400"/>
          </a:p>
          <a:p>
            <a:pPr indent="-317500" lvl="0" marL="457200" rtl="0" algn="l">
              <a:spcBef>
                <a:spcPts val="0"/>
              </a:spcBef>
              <a:spcAft>
                <a:spcPts val="0"/>
              </a:spcAft>
              <a:buSzPts val="1400"/>
              <a:buChar char="-"/>
            </a:pPr>
            <a:r>
              <a:rPr lang="de" sz="1400"/>
              <a:t>Law Of Demeter: Sprich nur zu Freunden und nicht zu Fremden (Die Methode sollte keine Methoden von Objekten aufrufen, die von einer der erlaubten Funktionen zurückgegeben werden / ein Modul sollte nichts über das Innere der Objekte wissen die es manipuliert)</a:t>
            </a:r>
            <a:endParaRPr sz="1400"/>
          </a:p>
          <a:p>
            <a:pPr indent="-317500" lvl="0" marL="457200" rtl="0" algn="l">
              <a:spcBef>
                <a:spcPts val="0"/>
              </a:spcBef>
              <a:spcAft>
                <a:spcPts val="0"/>
              </a:spcAft>
              <a:buSzPts val="1400"/>
              <a:buChar char="-"/>
            </a:pPr>
            <a:r>
              <a:rPr lang="de" sz="1400"/>
              <a:t>Zugkatastrophe</a:t>
            </a:r>
            <a:endParaRPr sz="1400"/>
          </a:p>
          <a:p>
            <a:pPr indent="0" lvl="0" marL="457200" rtl="0" algn="l">
              <a:spcBef>
                <a:spcPts val="1600"/>
              </a:spcBef>
              <a:spcAft>
                <a:spcPts val="1600"/>
              </a:spcAft>
              <a:buNone/>
            </a:pPr>
            <a:r>
              <a:t/>
            </a:r>
            <a:endParaRPr sz="1100"/>
          </a:p>
        </p:txBody>
      </p:sp>
      <p:pic>
        <p:nvPicPr>
          <p:cNvPr id="803" name="Google Shape;803;p69"/>
          <p:cNvPicPr preferRelativeResize="0"/>
          <p:nvPr/>
        </p:nvPicPr>
        <p:blipFill>
          <a:blip r:embed="rId3">
            <a:alphaModFix/>
          </a:blip>
          <a:stretch>
            <a:fillRect/>
          </a:stretch>
        </p:blipFill>
        <p:spPr>
          <a:xfrm>
            <a:off x="5352127" y="1318651"/>
            <a:ext cx="3583296" cy="3583296"/>
          </a:xfrm>
          <a:prstGeom prst="rect">
            <a:avLst/>
          </a:prstGeom>
          <a:noFill/>
          <a:ln>
            <a:noFill/>
          </a:ln>
        </p:spPr>
      </p:pic>
      <p:pic>
        <p:nvPicPr>
          <p:cNvPr id="804" name="Google Shape;804;p69"/>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08" name="Shape 808"/>
        <p:cNvGrpSpPr/>
        <p:nvPr/>
      </p:nvGrpSpPr>
      <p:grpSpPr>
        <a:xfrm>
          <a:off x="0" y="0"/>
          <a:ext cx="0" cy="0"/>
          <a:chOff x="0" y="0"/>
          <a:chExt cx="0" cy="0"/>
        </a:xfrm>
      </p:grpSpPr>
      <p:sp>
        <p:nvSpPr>
          <p:cNvPr id="809" name="Google Shape;809;p7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t>Beispiel</a:t>
            </a:r>
            <a:endParaRPr sz="1200"/>
          </a:p>
        </p:txBody>
      </p:sp>
      <p:sp>
        <p:nvSpPr>
          <p:cNvPr id="810" name="Google Shape;810;p70"/>
          <p:cNvSpPr txBox="1"/>
          <p:nvPr>
            <p:ph idx="4294967295" type="body"/>
          </p:nvPr>
        </p:nvSpPr>
        <p:spPr>
          <a:xfrm>
            <a:off x="43875" y="1673150"/>
            <a:ext cx="4958100" cy="33018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0000" spcFirstLastPara="1" rIns="91425" wrap="square" tIns="90000">
            <a:noAutofit/>
          </a:bodyPr>
          <a:lstStyle/>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Options </a:t>
            </a:r>
            <a:r>
              <a:rPr lang="de" sz="1500">
                <a:solidFill>
                  <a:srgbClr val="FF00FF"/>
                </a:solidFill>
                <a:latin typeface="Nunito"/>
                <a:ea typeface="Nunito"/>
                <a:cs typeface="Nunito"/>
                <a:sym typeface="Nunito"/>
              </a:rPr>
              <a:t>opts</a:t>
            </a:r>
            <a:r>
              <a:rPr lang="de" sz="1500">
                <a:solidFill>
                  <a:srgbClr val="FFFFFF"/>
                </a:solidFill>
                <a:latin typeface="Nunito"/>
                <a:ea typeface="Nunito"/>
                <a:cs typeface="Nunito"/>
                <a:sym typeface="Nunito"/>
              </a:rPr>
              <a:t> = ctxt.getOptions();</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File </a:t>
            </a:r>
            <a:r>
              <a:rPr lang="de" sz="1500">
                <a:solidFill>
                  <a:srgbClr val="FFFF00"/>
                </a:solidFill>
                <a:latin typeface="Nunito"/>
                <a:ea typeface="Nunito"/>
                <a:cs typeface="Nunito"/>
                <a:sym typeface="Nunito"/>
              </a:rPr>
              <a:t>scratchDir</a:t>
            </a:r>
            <a:r>
              <a:rPr lang="de" sz="1500">
                <a:solidFill>
                  <a:srgbClr val="FFFFFF"/>
                </a:solidFill>
                <a:latin typeface="Nunito"/>
                <a:ea typeface="Nunito"/>
                <a:cs typeface="Nunito"/>
                <a:sym typeface="Nunito"/>
              </a:rPr>
              <a:t> = </a:t>
            </a:r>
            <a:r>
              <a:rPr lang="de" sz="1500">
                <a:solidFill>
                  <a:srgbClr val="FF00FF"/>
                </a:solidFill>
                <a:latin typeface="Nunito"/>
                <a:ea typeface="Nunito"/>
                <a:cs typeface="Nunito"/>
                <a:sym typeface="Nunito"/>
              </a:rPr>
              <a:t>opts.</a:t>
            </a:r>
            <a:r>
              <a:rPr lang="de" sz="1500">
                <a:solidFill>
                  <a:srgbClr val="FFFFFF"/>
                </a:solidFill>
                <a:latin typeface="Nunito"/>
                <a:ea typeface="Nunito"/>
                <a:cs typeface="Nunito"/>
                <a:sym typeface="Nunito"/>
              </a:rPr>
              <a:t>getScratchDir();</a:t>
            </a:r>
            <a:endParaRPr sz="1500">
              <a:solidFill>
                <a:srgbClr val="FFFFFF"/>
              </a:solidFill>
              <a:latin typeface="Nunito"/>
              <a:ea typeface="Nunito"/>
              <a:cs typeface="Nunito"/>
              <a:sym typeface="Nunito"/>
            </a:endParaRPr>
          </a:p>
          <a:p>
            <a:pPr indent="0" lvl="0" marL="0" rtl="0" algn="l">
              <a:lnSpc>
                <a:spcPct val="100000"/>
              </a:lnSpc>
              <a:spcBef>
                <a:spcPts val="0"/>
              </a:spcBef>
              <a:spcAft>
                <a:spcPts val="0"/>
              </a:spcAft>
              <a:buNone/>
            </a:pPr>
            <a:r>
              <a:rPr lang="de" sz="1500">
                <a:solidFill>
                  <a:srgbClr val="FFFFFF"/>
                </a:solidFill>
                <a:latin typeface="Nunito"/>
                <a:ea typeface="Nunito"/>
                <a:cs typeface="Nunito"/>
                <a:sym typeface="Nunito"/>
              </a:rPr>
              <a:t>final String outputDir = </a:t>
            </a:r>
            <a:r>
              <a:rPr lang="de" sz="1500">
                <a:solidFill>
                  <a:srgbClr val="FFFF00"/>
                </a:solidFill>
                <a:latin typeface="Nunito"/>
                <a:ea typeface="Nunito"/>
                <a:cs typeface="Nunito"/>
                <a:sym typeface="Nunito"/>
              </a:rPr>
              <a:t>scratchDir.</a:t>
            </a:r>
            <a:r>
              <a:rPr lang="de" sz="1500">
                <a:solidFill>
                  <a:srgbClr val="FFFFFF"/>
                </a:solidFill>
                <a:latin typeface="Nunito"/>
                <a:ea typeface="Nunito"/>
                <a:cs typeface="Nunito"/>
                <a:sym typeface="Nunito"/>
              </a:rPr>
              <a:t>getAbsolutePatch();</a:t>
            </a:r>
            <a:endParaRPr sz="1500">
              <a:solidFill>
                <a:srgbClr val="FFFFFF"/>
              </a:solidFill>
              <a:latin typeface="Nunito"/>
              <a:ea typeface="Nunito"/>
              <a:cs typeface="Nunito"/>
              <a:sym typeface="Nunito"/>
            </a:endParaRPr>
          </a:p>
        </p:txBody>
      </p:sp>
      <p:pic>
        <p:nvPicPr>
          <p:cNvPr id="811" name="Google Shape;811;p70"/>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812" name="Google Shape;812;p70"/>
          <p:cNvPicPr preferRelativeResize="0"/>
          <p:nvPr/>
        </p:nvPicPr>
        <p:blipFill>
          <a:blip r:embed="rId4">
            <a:alphaModFix/>
          </a:blip>
          <a:stretch>
            <a:fillRect/>
          </a:stretch>
        </p:blipFill>
        <p:spPr>
          <a:xfrm>
            <a:off x="4913650" y="1865675"/>
            <a:ext cx="4022475" cy="2916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6" name="Shape 816"/>
        <p:cNvGrpSpPr/>
        <p:nvPr/>
      </p:nvGrpSpPr>
      <p:grpSpPr>
        <a:xfrm>
          <a:off x="0" y="0"/>
          <a:ext cx="0" cy="0"/>
          <a:chOff x="0" y="0"/>
          <a:chExt cx="0" cy="0"/>
        </a:xfrm>
      </p:grpSpPr>
      <p:sp>
        <p:nvSpPr>
          <p:cNvPr id="817" name="Google Shape;817;p71"/>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Einführung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Kommentare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b="1" lang="de" sz="1300">
                <a:solidFill>
                  <a:schemeClr val="lt1"/>
                </a:solidFill>
                <a:latin typeface="Raleway"/>
                <a:ea typeface="Raleway"/>
                <a:cs typeface="Raleway"/>
                <a:sym typeface="Raleway"/>
              </a:rPr>
              <a:t>Fehler-Handling</a:t>
            </a:r>
            <a:endParaRPr b="1"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Tests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818" name="Google Shape;818;p71"/>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Aussagekräftige Namen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Formatierung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Klassen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819" name="Google Shape;819;p71"/>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Funktionen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Objekte und Datenstrukturen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820" name="Google Shape;820;p71"/>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821" name="Google Shape;821;p71"/>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71"/>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823" name="Google Shape;823;p71"/>
          <p:cNvPicPr preferRelativeResize="0"/>
          <p:nvPr/>
        </p:nvPicPr>
        <p:blipFill>
          <a:blip r:embed="rId4">
            <a:alphaModFix/>
          </a:blip>
          <a:stretch>
            <a:fillRect/>
          </a:stretch>
        </p:blipFill>
        <p:spPr>
          <a:xfrm rot="-1967881">
            <a:off x="2680773" y="3285263"/>
            <a:ext cx="314251" cy="4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823"/>
                                        </p:tgtEl>
                                        <p:attrNameLst>
                                          <p:attrName>style.visibility</p:attrName>
                                        </p:attrNameLst>
                                      </p:cBhvr>
                                      <p:to>
                                        <p:strVal val="visible"/>
                                      </p:to>
                                    </p:set>
                                    <p:anim calcmode="lin" valueType="num">
                                      <p:cBhvr additive="base">
                                        <p:cTn dur="300"/>
                                        <p:tgtEl>
                                          <p:spTgt spid="823"/>
                                        </p:tgtEl>
                                        <p:attrNameLst>
                                          <p:attrName>ppt_w</p:attrName>
                                        </p:attrNameLst>
                                      </p:cBhvr>
                                      <p:tavLst>
                                        <p:tav fmla="" tm="0">
                                          <p:val>
                                            <p:strVal val="0"/>
                                          </p:val>
                                        </p:tav>
                                        <p:tav fmla="" tm="100000">
                                          <p:val>
                                            <p:strVal val="#ppt_w"/>
                                          </p:val>
                                        </p:tav>
                                      </p:tavLst>
                                    </p:anim>
                                    <p:anim calcmode="lin" valueType="num">
                                      <p:cBhvr additive="base">
                                        <p:cTn dur="300"/>
                                        <p:tgtEl>
                                          <p:spTgt spid="82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Fehler Handling</a:t>
            </a:r>
            <a:endParaRPr/>
          </a:p>
          <a:p>
            <a:pPr indent="0" lvl="0" marL="0" rtl="0" algn="l">
              <a:spcBef>
                <a:spcPts val="0"/>
              </a:spcBef>
              <a:spcAft>
                <a:spcPts val="0"/>
              </a:spcAft>
              <a:buNone/>
            </a:pPr>
            <a:r>
              <a:rPr b="0" lang="de"/>
              <a:t>07</a:t>
            </a:r>
            <a:endParaRPr b="0"/>
          </a:p>
        </p:txBody>
      </p:sp>
      <p:sp>
        <p:nvSpPr>
          <p:cNvPr id="829" name="Google Shape;829;p72"/>
          <p:cNvSpPr txBox="1"/>
          <p:nvPr>
            <p:ph idx="1" type="body"/>
          </p:nvPr>
        </p:nvSpPr>
        <p:spPr>
          <a:xfrm>
            <a:off x="721225" y="2434125"/>
            <a:ext cx="3893400" cy="262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 sz="1400"/>
              <a:t>Ausnahmen statt Rückgabecodes</a:t>
            </a:r>
            <a:endParaRPr sz="1400"/>
          </a:p>
          <a:p>
            <a:pPr indent="-317500" lvl="0" marL="457200" rtl="0" algn="l">
              <a:spcBef>
                <a:spcPts val="0"/>
              </a:spcBef>
              <a:spcAft>
                <a:spcPts val="0"/>
              </a:spcAft>
              <a:buSzPts val="1400"/>
              <a:buChar char="-"/>
            </a:pPr>
            <a:r>
              <a:rPr lang="de" sz="1400"/>
              <a:t>Try-Catch-Finally-Anweisungen zuerst schreiben</a:t>
            </a:r>
            <a:endParaRPr sz="1400"/>
          </a:p>
          <a:p>
            <a:pPr indent="-317500" lvl="0" marL="457200" rtl="0" algn="l">
              <a:spcBef>
                <a:spcPts val="0"/>
              </a:spcBef>
              <a:spcAft>
                <a:spcPts val="0"/>
              </a:spcAft>
              <a:buSzPts val="1400"/>
              <a:buChar char="-"/>
            </a:pPr>
            <a:r>
              <a:rPr lang="de" sz="1400"/>
              <a:t>Ausnahmen mit Kontext auslösen</a:t>
            </a:r>
            <a:endParaRPr sz="1400"/>
          </a:p>
          <a:p>
            <a:pPr indent="-317500" lvl="0" marL="457200" rtl="0" algn="l">
              <a:spcBef>
                <a:spcPts val="0"/>
              </a:spcBef>
              <a:spcAft>
                <a:spcPts val="0"/>
              </a:spcAft>
              <a:buSzPts val="1400"/>
              <a:buChar char="-"/>
            </a:pPr>
            <a:r>
              <a:rPr lang="de" sz="1400"/>
              <a:t>Den normalen Ablauf definieren</a:t>
            </a:r>
            <a:endParaRPr sz="1400"/>
          </a:p>
          <a:p>
            <a:pPr indent="-317500" lvl="0" marL="457200" rtl="0" algn="l">
              <a:spcBef>
                <a:spcPts val="0"/>
              </a:spcBef>
              <a:spcAft>
                <a:spcPts val="0"/>
              </a:spcAft>
              <a:buSzPts val="1400"/>
              <a:buChar char="-"/>
            </a:pPr>
            <a:r>
              <a:rPr lang="de" sz="1400"/>
              <a:t>Keine Null zurückgeben</a:t>
            </a:r>
            <a:endParaRPr sz="1400"/>
          </a:p>
          <a:p>
            <a:pPr indent="-317500" lvl="0" marL="457200" rtl="0" algn="l">
              <a:spcBef>
                <a:spcPts val="0"/>
              </a:spcBef>
              <a:spcAft>
                <a:spcPts val="0"/>
              </a:spcAft>
              <a:buSzPts val="1400"/>
              <a:buChar char="-"/>
            </a:pPr>
            <a:r>
              <a:rPr lang="de" sz="1400"/>
              <a:t>Keine Null übergeben</a:t>
            </a:r>
            <a:endParaRPr sz="1400"/>
          </a:p>
        </p:txBody>
      </p:sp>
      <p:pic>
        <p:nvPicPr>
          <p:cNvPr id="830" name="Google Shape;830;p72"/>
          <p:cNvPicPr preferRelativeResize="0"/>
          <p:nvPr/>
        </p:nvPicPr>
        <p:blipFill>
          <a:blip r:embed="rId3">
            <a:alphaModFix/>
          </a:blip>
          <a:stretch>
            <a:fillRect/>
          </a:stretch>
        </p:blipFill>
        <p:spPr>
          <a:xfrm>
            <a:off x="5114250" y="1364050"/>
            <a:ext cx="3893398" cy="2828807"/>
          </a:xfrm>
          <a:prstGeom prst="rect">
            <a:avLst/>
          </a:prstGeom>
          <a:noFill/>
          <a:ln>
            <a:noFill/>
          </a:ln>
        </p:spPr>
      </p:pic>
      <p:pic>
        <p:nvPicPr>
          <p:cNvPr id="831" name="Google Shape;831;p72"/>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5" name="Shape 835"/>
        <p:cNvGrpSpPr/>
        <p:nvPr/>
      </p:nvGrpSpPr>
      <p:grpSpPr>
        <a:xfrm>
          <a:off x="0" y="0"/>
          <a:ext cx="0" cy="0"/>
          <a:chOff x="0" y="0"/>
          <a:chExt cx="0" cy="0"/>
        </a:xfrm>
      </p:grpSpPr>
      <p:sp>
        <p:nvSpPr>
          <p:cNvPr id="836" name="Google Shape;836;p73"/>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Einführung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Kommentare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Fehler-Handling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Tests</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837" name="Google Shape;837;p73"/>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Aussagekräftige Namen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Formatierung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b="1" lang="de" sz="1300">
                <a:solidFill>
                  <a:schemeClr val="lt1"/>
                </a:solidFill>
                <a:latin typeface="Raleway"/>
                <a:ea typeface="Raleway"/>
                <a:cs typeface="Raleway"/>
                <a:sym typeface="Raleway"/>
              </a:rPr>
              <a:t>Klassen</a:t>
            </a:r>
            <a:endParaRPr b="1"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838" name="Google Shape;838;p73"/>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Funktionen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Objekte und Datenstrukturen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839" name="Google Shape;839;p73"/>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840" name="Google Shape;840;p73"/>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1" name="Google Shape;841;p73"/>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842" name="Google Shape;842;p73"/>
          <p:cNvPicPr preferRelativeResize="0"/>
          <p:nvPr/>
        </p:nvPicPr>
        <p:blipFill>
          <a:blip r:embed="rId4">
            <a:alphaModFix/>
          </a:blip>
          <a:stretch>
            <a:fillRect/>
          </a:stretch>
        </p:blipFill>
        <p:spPr>
          <a:xfrm rot="-1967881">
            <a:off x="4172673" y="3245063"/>
            <a:ext cx="314251" cy="4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842"/>
                                        </p:tgtEl>
                                        <p:attrNameLst>
                                          <p:attrName>style.visibility</p:attrName>
                                        </p:attrNameLst>
                                      </p:cBhvr>
                                      <p:to>
                                        <p:strVal val="visible"/>
                                      </p:to>
                                    </p:set>
                                    <p:anim calcmode="lin" valueType="num">
                                      <p:cBhvr additive="base">
                                        <p:cTn dur="300"/>
                                        <p:tgtEl>
                                          <p:spTgt spid="842"/>
                                        </p:tgtEl>
                                        <p:attrNameLst>
                                          <p:attrName>ppt_w</p:attrName>
                                        </p:attrNameLst>
                                      </p:cBhvr>
                                      <p:tavLst>
                                        <p:tav fmla="" tm="0">
                                          <p:val>
                                            <p:strVal val="0"/>
                                          </p:val>
                                        </p:tav>
                                        <p:tav fmla="" tm="100000">
                                          <p:val>
                                            <p:strVal val="#ppt_w"/>
                                          </p:val>
                                        </p:tav>
                                      </p:tavLst>
                                    </p:anim>
                                    <p:anim calcmode="lin" valueType="num">
                                      <p:cBhvr additive="base">
                                        <p:cTn dur="300"/>
                                        <p:tgtEl>
                                          <p:spTgt spid="84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Klassen</a:t>
            </a:r>
            <a:endParaRPr/>
          </a:p>
          <a:p>
            <a:pPr indent="0" lvl="0" marL="0" rtl="0" algn="l">
              <a:spcBef>
                <a:spcPts val="0"/>
              </a:spcBef>
              <a:spcAft>
                <a:spcPts val="0"/>
              </a:spcAft>
              <a:buNone/>
            </a:pPr>
            <a:r>
              <a:rPr b="0" lang="de"/>
              <a:t>08</a:t>
            </a:r>
            <a:endParaRPr b="0"/>
          </a:p>
        </p:txBody>
      </p:sp>
      <p:sp>
        <p:nvSpPr>
          <p:cNvPr id="848" name="Google Shape;848;p74"/>
          <p:cNvSpPr txBox="1"/>
          <p:nvPr>
            <p:ph idx="1" type="body"/>
          </p:nvPr>
        </p:nvSpPr>
        <p:spPr>
          <a:xfrm>
            <a:off x="730725" y="1881275"/>
            <a:ext cx="3893400" cy="26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317500" lvl="0" marL="457200" rtl="0" algn="l">
              <a:spcBef>
                <a:spcPts val="1600"/>
              </a:spcBef>
              <a:spcAft>
                <a:spcPts val="0"/>
              </a:spcAft>
              <a:buSzPts val="1400"/>
              <a:buChar char="-"/>
            </a:pPr>
            <a:r>
              <a:rPr lang="de" sz="1400"/>
              <a:t>Einkapselung</a:t>
            </a:r>
            <a:endParaRPr sz="1400"/>
          </a:p>
          <a:p>
            <a:pPr indent="-317500" lvl="0" marL="457200" rtl="0" algn="l">
              <a:spcBef>
                <a:spcPts val="0"/>
              </a:spcBef>
              <a:spcAft>
                <a:spcPts val="0"/>
              </a:spcAft>
              <a:buSzPts val="1400"/>
              <a:buChar char="-"/>
            </a:pPr>
            <a:r>
              <a:rPr lang="de" sz="1400"/>
              <a:t>Klassen sollten klein sein!</a:t>
            </a:r>
            <a:endParaRPr sz="1400"/>
          </a:p>
          <a:p>
            <a:pPr indent="-317500" lvl="0" marL="457200" rtl="0" algn="l">
              <a:spcBef>
                <a:spcPts val="0"/>
              </a:spcBef>
              <a:spcAft>
                <a:spcPts val="0"/>
              </a:spcAft>
              <a:buSzPts val="1400"/>
              <a:buChar char="-"/>
            </a:pPr>
            <a:r>
              <a:rPr lang="de" sz="1400"/>
              <a:t>Nicht zu viele Methoden in einer Klasse</a:t>
            </a:r>
            <a:endParaRPr sz="1400"/>
          </a:p>
          <a:p>
            <a:pPr indent="-317500" lvl="0" marL="457200" rtl="0" algn="l">
              <a:spcBef>
                <a:spcPts val="0"/>
              </a:spcBef>
              <a:spcAft>
                <a:spcPts val="0"/>
              </a:spcAft>
              <a:buSzPts val="1400"/>
              <a:buChar char="-"/>
            </a:pPr>
            <a:r>
              <a:rPr lang="de" sz="1400"/>
              <a:t>Single Responsibility</a:t>
            </a:r>
            <a:endParaRPr sz="1400"/>
          </a:p>
          <a:p>
            <a:pPr indent="-317500" lvl="0" marL="457200" rtl="0" algn="l">
              <a:spcBef>
                <a:spcPts val="0"/>
              </a:spcBef>
              <a:spcAft>
                <a:spcPts val="0"/>
              </a:spcAft>
              <a:buSzPts val="1400"/>
              <a:buChar char="-"/>
            </a:pPr>
            <a:r>
              <a:rPr lang="de" sz="1400"/>
              <a:t>Änderungen einplanen</a:t>
            </a:r>
            <a:endParaRPr sz="1400"/>
          </a:p>
          <a:p>
            <a:pPr indent="-317500" lvl="0" marL="457200" rtl="0" algn="l">
              <a:spcBef>
                <a:spcPts val="0"/>
              </a:spcBef>
              <a:spcAft>
                <a:spcPts val="0"/>
              </a:spcAft>
              <a:buSzPts val="1400"/>
              <a:buChar char="-"/>
            </a:pPr>
            <a:r>
              <a:rPr lang="de" sz="1400"/>
              <a:t>Änderungen isolieren</a:t>
            </a:r>
            <a:endParaRPr sz="1400"/>
          </a:p>
        </p:txBody>
      </p:sp>
      <p:pic>
        <p:nvPicPr>
          <p:cNvPr id="849" name="Google Shape;849;p74"/>
          <p:cNvPicPr preferRelativeResize="0"/>
          <p:nvPr/>
        </p:nvPicPr>
        <p:blipFill>
          <a:blip r:embed="rId3">
            <a:alphaModFix/>
          </a:blip>
          <a:stretch>
            <a:fillRect/>
          </a:stretch>
        </p:blipFill>
        <p:spPr>
          <a:xfrm>
            <a:off x="4793450" y="1318650"/>
            <a:ext cx="4224576" cy="2376324"/>
          </a:xfrm>
          <a:prstGeom prst="rect">
            <a:avLst/>
          </a:prstGeom>
          <a:noFill/>
          <a:ln>
            <a:noFill/>
          </a:ln>
        </p:spPr>
      </p:pic>
      <p:pic>
        <p:nvPicPr>
          <p:cNvPr id="850" name="Google Shape;850;p74"/>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4" name="Shape 854"/>
        <p:cNvGrpSpPr/>
        <p:nvPr/>
      </p:nvGrpSpPr>
      <p:grpSpPr>
        <a:xfrm>
          <a:off x="0" y="0"/>
          <a:ext cx="0" cy="0"/>
          <a:chOff x="0" y="0"/>
          <a:chExt cx="0" cy="0"/>
        </a:xfrm>
      </p:grpSpPr>
      <p:sp>
        <p:nvSpPr>
          <p:cNvPr id="855" name="Google Shape;855;p75"/>
          <p:cNvSpPr txBox="1"/>
          <p:nvPr/>
        </p:nvSpPr>
        <p:spPr>
          <a:xfrm>
            <a:off x="1293850" y="2274400"/>
            <a:ext cx="2094300" cy="2050500"/>
          </a:xfrm>
          <a:prstGeom prst="rect">
            <a:avLst/>
          </a:prstGeom>
          <a:noFill/>
          <a:ln>
            <a:noFill/>
          </a:ln>
        </p:spPr>
        <p:txBody>
          <a:bodyPr anchorCtr="0" anchor="t" bIns="91425" lIns="91425" spcFirstLastPara="1" rIns="10997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Einführung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Kommentare</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Fehler-Handling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b="1" lang="de" sz="1300">
                <a:solidFill>
                  <a:schemeClr val="lt1"/>
                </a:solidFill>
                <a:latin typeface="Raleway"/>
                <a:ea typeface="Raleway"/>
                <a:cs typeface="Raleway"/>
                <a:sym typeface="Raleway"/>
              </a:rPr>
              <a:t>Tests</a:t>
            </a:r>
            <a:endParaRPr b="1"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856" name="Google Shape;856;p75"/>
          <p:cNvSpPr txBox="1"/>
          <p:nvPr/>
        </p:nvSpPr>
        <p:spPr>
          <a:xfrm>
            <a:off x="3448628" y="2274400"/>
            <a:ext cx="21618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Aussagekräftige Namen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Formatierung</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Klassen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p:txBody>
      </p:sp>
      <p:sp>
        <p:nvSpPr>
          <p:cNvPr id="857" name="Google Shape;857;p75"/>
          <p:cNvSpPr txBox="1"/>
          <p:nvPr/>
        </p:nvSpPr>
        <p:spPr>
          <a:xfrm>
            <a:off x="5610439" y="2274391"/>
            <a:ext cx="1607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300">
                <a:solidFill>
                  <a:schemeClr val="lt1"/>
                </a:solidFill>
                <a:latin typeface="Raleway"/>
                <a:ea typeface="Raleway"/>
                <a:cs typeface="Raleway"/>
                <a:sym typeface="Raleway"/>
              </a:rPr>
              <a:t>Funktionen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rPr lang="de" sz="1300">
                <a:solidFill>
                  <a:schemeClr val="lt1"/>
                </a:solidFill>
                <a:latin typeface="Raleway"/>
                <a:ea typeface="Raleway"/>
                <a:cs typeface="Raleway"/>
                <a:sym typeface="Raleway"/>
              </a:rPr>
              <a:t>Objekte und Datenstrukturen</a:t>
            </a:r>
            <a:endParaRPr sz="1300">
              <a:solidFill>
                <a:schemeClr val="lt1"/>
              </a:solidFill>
              <a:latin typeface="Raleway"/>
              <a:ea typeface="Raleway"/>
              <a:cs typeface="Raleway"/>
              <a:sym typeface="Raleway"/>
            </a:endParaRPr>
          </a:p>
          <a:p>
            <a:pPr indent="0" lvl="0" marL="0" rtl="0" algn="l">
              <a:spcBef>
                <a:spcPts val="1600"/>
              </a:spcBef>
              <a:spcAft>
                <a:spcPts val="0"/>
              </a:spcAft>
              <a:buNone/>
            </a:pPr>
            <a:r>
              <a:t/>
            </a:r>
            <a:endParaRPr sz="1300">
              <a:solidFill>
                <a:schemeClr val="lt1"/>
              </a:solidFill>
              <a:latin typeface="Raleway"/>
              <a:ea typeface="Raleway"/>
              <a:cs typeface="Raleway"/>
              <a:sym typeface="Raleway"/>
            </a:endParaRPr>
          </a:p>
          <a:p>
            <a:pPr indent="0" lvl="0" marL="0" rtl="0" algn="l">
              <a:spcBef>
                <a:spcPts val="1600"/>
              </a:spcBef>
              <a:spcAft>
                <a:spcPts val="1600"/>
              </a:spcAft>
              <a:buNone/>
            </a:pPr>
            <a:r>
              <a:t/>
            </a:r>
            <a:endParaRPr sz="1300">
              <a:solidFill>
                <a:schemeClr val="lt1"/>
              </a:solidFill>
              <a:latin typeface="Raleway"/>
              <a:ea typeface="Raleway"/>
              <a:cs typeface="Raleway"/>
              <a:sym typeface="Raleway"/>
            </a:endParaRPr>
          </a:p>
        </p:txBody>
      </p:sp>
      <p:sp>
        <p:nvSpPr>
          <p:cNvPr id="858" name="Google Shape;858;p75"/>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Inhaltsverzeichnis</a:t>
            </a:r>
            <a:endParaRPr/>
          </a:p>
        </p:txBody>
      </p:sp>
      <p:sp>
        <p:nvSpPr>
          <p:cNvPr id="859" name="Google Shape;859;p75"/>
          <p:cNvSpPr/>
          <p:nvPr/>
        </p:nvSpPr>
        <p:spPr>
          <a:xfrm>
            <a:off x="187200" y="62400"/>
            <a:ext cx="8825100" cy="2943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0" name="Google Shape;860;p75"/>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861" name="Google Shape;861;p75"/>
          <p:cNvPicPr preferRelativeResize="0"/>
          <p:nvPr/>
        </p:nvPicPr>
        <p:blipFill>
          <a:blip r:embed="rId4">
            <a:alphaModFix/>
          </a:blip>
          <a:stretch>
            <a:fillRect/>
          </a:stretch>
        </p:blipFill>
        <p:spPr>
          <a:xfrm rot="-1967881">
            <a:off x="1820823" y="3687088"/>
            <a:ext cx="314251" cy="40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861"/>
                                        </p:tgtEl>
                                        <p:attrNameLst>
                                          <p:attrName>style.visibility</p:attrName>
                                        </p:attrNameLst>
                                      </p:cBhvr>
                                      <p:to>
                                        <p:strVal val="visible"/>
                                      </p:to>
                                    </p:set>
                                    <p:anim calcmode="lin" valueType="num">
                                      <p:cBhvr additive="base">
                                        <p:cTn dur="300"/>
                                        <p:tgtEl>
                                          <p:spTgt spid="861"/>
                                        </p:tgtEl>
                                        <p:attrNameLst>
                                          <p:attrName>ppt_w</p:attrName>
                                        </p:attrNameLst>
                                      </p:cBhvr>
                                      <p:tavLst>
                                        <p:tav fmla="" tm="0">
                                          <p:val>
                                            <p:strVal val="0"/>
                                          </p:val>
                                        </p:tav>
                                        <p:tav fmla="" tm="100000">
                                          <p:val>
                                            <p:strVal val="#ppt_w"/>
                                          </p:val>
                                        </p:tav>
                                      </p:tavLst>
                                    </p:anim>
                                    <p:anim calcmode="lin" valueType="num">
                                      <p:cBhvr additive="base">
                                        <p:cTn dur="300"/>
                                        <p:tgtEl>
                                          <p:spTgt spid="861"/>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xit" presetID="23" presetSubtype="32">
                                  <p:stCondLst>
                                    <p:cond delay="0"/>
                                  </p:stCondLst>
                                  <p:childTnLst>
                                    <p:anim calcmode="lin" valueType="num">
                                      <p:cBhvr additive="base">
                                        <p:cTn dur="400"/>
                                        <p:tgtEl>
                                          <p:spTgt spid="861"/>
                                        </p:tgtEl>
                                        <p:attrNameLst>
                                          <p:attrName>ppt_w</p:attrName>
                                        </p:attrNameLst>
                                      </p:cBhvr>
                                      <p:tavLst>
                                        <p:tav fmla="" tm="0">
                                          <p:val>
                                            <p:strVal val="#ppt_w"/>
                                          </p:val>
                                        </p:tav>
                                        <p:tav fmla="" tm="100000">
                                          <p:val>
                                            <p:strVal val="0"/>
                                          </p:val>
                                        </p:tav>
                                      </p:tavLst>
                                    </p:anim>
                                    <p:anim calcmode="lin" valueType="num">
                                      <p:cBhvr additive="base">
                                        <p:cTn dur="400"/>
                                        <p:tgtEl>
                                          <p:spTgt spid="861"/>
                                        </p:tgtEl>
                                        <p:attrNameLst>
                                          <p:attrName>ppt_h</p:attrName>
                                        </p:attrNameLst>
                                      </p:cBhvr>
                                      <p:tavLst>
                                        <p:tav fmla="" tm="0">
                                          <p:val>
                                            <p:strVal val="#ppt_h"/>
                                          </p:val>
                                        </p:tav>
                                        <p:tav fmla="" tm="100000">
                                          <p:val>
                                            <p:strVal val="0"/>
                                          </p:val>
                                        </p:tav>
                                      </p:tavLst>
                                    </p:anim>
                                    <p:set>
                                      <p:cBhvr>
                                        <p:cTn dur="1" fill="hold">
                                          <p:stCondLst>
                                            <p:cond delay="400"/>
                                          </p:stCondLst>
                                        </p:cTn>
                                        <p:tgtEl>
                                          <p:spTgt spid="8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Tests</a:t>
            </a:r>
            <a:endParaRPr/>
          </a:p>
          <a:p>
            <a:pPr indent="0" lvl="0" marL="0" rtl="0" algn="l">
              <a:spcBef>
                <a:spcPts val="0"/>
              </a:spcBef>
              <a:spcAft>
                <a:spcPts val="0"/>
              </a:spcAft>
              <a:buNone/>
            </a:pPr>
            <a:r>
              <a:rPr b="0" lang="de"/>
              <a:t>09</a:t>
            </a:r>
            <a:endParaRPr b="0"/>
          </a:p>
        </p:txBody>
      </p:sp>
      <p:sp>
        <p:nvSpPr>
          <p:cNvPr id="867" name="Google Shape;867;p76"/>
          <p:cNvSpPr txBox="1"/>
          <p:nvPr>
            <p:ph idx="1" type="body"/>
          </p:nvPr>
        </p:nvSpPr>
        <p:spPr>
          <a:xfrm>
            <a:off x="721225" y="2434125"/>
            <a:ext cx="3893400" cy="262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de" sz="1400"/>
              <a:t>Unzureichende Tests vermeiden</a:t>
            </a:r>
            <a:endParaRPr sz="1400"/>
          </a:p>
          <a:p>
            <a:pPr indent="-317500" lvl="0" marL="457200" rtl="0" algn="l">
              <a:spcBef>
                <a:spcPts val="0"/>
              </a:spcBef>
              <a:spcAft>
                <a:spcPts val="0"/>
              </a:spcAft>
              <a:buSzPts val="1400"/>
              <a:buChar char="-"/>
            </a:pPr>
            <a:r>
              <a:rPr lang="de" sz="1400"/>
              <a:t>Coverage-Tool verwenden um Lücken in Teststrategie aufzudecken</a:t>
            </a:r>
            <a:endParaRPr sz="1400"/>
          </a:p>
          <a:p>
            <a:pPr indent="-317500" lvl="0" marL="457200" rtl="0" algn="l">
              <a:spcBef>
                <a:spcPts val="0"/>
              </a:spcBef>
              <a:spcAft>
                <a:spcPts val="0"/>
              </a:spcAft>
              <a:buSzPts val="1400"/>
              <a:buChar char="-"/>
            </a:pPr>
            <a:r>
              <a:rPr lang="de" sz="1400"/>
              <a:t>Triviale Tests nicht überspringen</a:t>
            </a:r>
            <a:endParaRPr sz="1400"/>
          </a:p>
          <a:p>
            <a:pPr indent="-317500" lvl="0" marL="457200" rtl="0" algn="l">
              <a:spcBef>
                <a:spcPts val="0"/>
              </a:spcBef>
              <a:spcAft>
                <a:spcPts val="0"/>
              </a:spcAft>
              <a:buSzPts val="1400"/>
              <a:buChar char="-"/>
            </a:pPr>
            <a:r>
              <a:rPr lang="de" sz="1400"/>
              <a:t>Grenzbedingungen testen</a:t>
            </a:r>
            <a:endParaRPr sz="1400"/>
          </a:p>
          <a:p>
            <a:pPr indent="-317500" lvl="0" marL="457200" rtl="0" algn="l">
              <a:spcBef>
                <a:spcPts val="0"/>
              </a:spcBef>
              <a:spcAft>
                <a:spcPts val="0"/>
              </a:spcAft>
              <a:buSzPts val="1400"/>
              <a:buChar char="-"/>
            </a:pPr>
            <a:r>
              <a:rPr lang="de" sz="1400"/>
              <a:t>Tests sollten schnell sein</a:t>
            </a:r>
            <a:endParaRPr sz="1400"/>
          </a:p>
          <a:p>
            <a:pPr indent="0" lvl="0" marL="457200" rtl="0" algn="l">
              <a:spcBef>
                <a:spcPts val="1600"/>
              </a:spcBef>
              <a:spcAft>
                <a:spcPts val="1600"/>
              </a:spcAft>
              <a:buNone/>
            </a:pPr>
            <a:r>
              <a:t/>
            </a:r>
            <a:endParaRPr sz="1400"/>
          </a:p>
        </p:txBody>
      </p:sp>
      <p:pic>
        <p:nvPicPr>
          <p:cNvPr id="868" name="Google Shape;868;p76"/>
          <p:cNvPicPr preferRelativeResize="0"/>
          <p:nvPr/>
        </p:nvPicPr>
        <p:blipFill>
          <a:blip r:embed="rId3">
            <a:alphaModFix/>
          </a:blip>
          <a:stretch>
            <a:fillRect/>
          </a:stretch>
        </p:blipFill>
        <p:spPr>
          <a:xfrm>
            <a:off x="6202663" y="1318650"/>
            <a:ext cx="2760364" cy="3680476"/>
          </a:xfrm>
          <a:prstGeom prst="rect">
            <a:avLst/>
          </a:prstGeom>
          <a:noFill/>
          <a:ln>
            <a:noFill/>
          </a:ln>
        </p:spPr>
      </p:pic>
      <p:pic>
        <p:nvPicPr>
          <p:cNvPr id="869" name="Google Shape;869;p76"/>
          <p:cNvPicPr preferRelativeResize="0"/>
          <p:nvPr/>
        </p:nvPicPr>
        <p:blipFill>
          <a:blip r:embed="rId4">
            <a:alphaModFix/>
          </a:blip>
          <a:stretch>
            <a:fillRect/>
          </a:stretch>
        </p:blipFill>
        <p:spPr>
          <a:xfrm>
            <a:off x="7430800" y="35800"/>
            <a:ext cx="1677399" cy="754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txBox="1"/>
          <p:nvPr>
            <p:ph type="title"/>
          </p:nvPr>
        </p:nvSpPr>
        <p:spPr>
          <a:xfrm>
            <a:off x="727650" y="566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Einführung</a:t>
            </a:r>
            <a:endParaRPr/>
          </a:p>
        </p:txBody>
      </p:sp>
      <p:pic>
        <p:nvPicPr>
          <p:cNvPr descr="shutterstock_429987889_edited.jpg" id="252" name="Google Shape;252;p23"/>
          <p:cNvPicPr preferRelativeResize="0"/>
          <p:nvPr/>
        </p:nvPicPr>
        <p:blipFill rotWithShape="1">
          <a:blip r:embed="rId3">
            <a:alphaModFix/>
          </a:blip>
          <a:srcRect b="1381" l="12609" r="6247" t="85988"/>
          <a:stretch/>
        </p:blipFill>
        <p:spPr>
          <a:xfrm>
            <a:off x="0" y="3835620"/>
            <a:ext cx="9144000" cy="1326897"/>
          </a:xfrm>
          <a:prstGeom prst="rect">
            <a:avLst/>
          </a:prstGeom>
          <a:noFill/>
          <a:ln>
            <a:noFill/>
          </a:ln>
        </p:spPr>
      </p:pic>
      <p:pic>
        <p:nvPicPr>
          <p:cNvPr id="253" name="Google Shape;253;p23"/>
          <p:cNvPicPr preferRelativeResize="0"/>
          <p:nvPr/>
        </p:nvPicPr>
        <p:blipFill>
          <a:blip r:embed="rId4">
            <a:alphaModFix/>
          </a:blip>
          <a:stretch>
            <a:fillRect/>
          </a:stretch>
        </p:blipFill>
        <p:spPr>
          <a:xfrm>
            <a:off x="7430800" y="35800"/>
            <a:ext cx="1677399" cy="754225"/>
          </a:xfrm>
          <a:prstGeom prst="rect">
            <a:avLst/>
          </a:prstGeom>
          <a:noFill/>
          <a:ln>
            <a:noFill/>
          </a:ln>
        </p:spPr>
      </p:pic>
      <p:sp>
        <p:nvSpPr>
          <p:cNvPr id="254" name="Google Shape;254;p23"/>
          <p:cNvSpPr txBox="1"/>
          <p:nvPr/>
        </p:nvSpPr>
        <p:spPr>
          <a:xfrm>
            <a:off x="808184" y="1619320"/>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dk2"/>
                </a:solidFill>
                <a:latin typeface="Montserrat"/>
                <a:ea typeface="Montserrat"/>
                <a:cs typeface="Montserrat"/>
                <a:sym typeface="Montserrat"/>
              </a:rPr>
              <a:t>Schlechter  Code</a:t>
            </a:r>
            <a:endParaRPr>
              <a:solidFill>
                <a:schemeClr val="dk2"/>
              </a:solidFill>
            </a:endParaRPr>
          </a:p>
        </p:txBody>
      </p:sp>
      <p:sp>
        <p:nvSpPr>
          <p:cNvPr id="255" name="Google Shape;255;p23"/>
          <p:cNvSpPr txBox="1"/>
          <p:nvPr/>
        </p:nvSpPr>
        <p:spPr>
          <a:xfrm>
            <a:off x="808184" y="1973981"/>
            <a:ext cx="1706700" cy="5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chemeClr val="dk2"/>
                </a:solidFill>
                <a:latin typeface="Lato"/>
                <a:ea typeface="Lato"/>
                <a:cs typeface="Lato"/>
                <a:sym typeface="Lato"/>
              </a:rPr>
              <a:t>wird aufgrund Zeitdruck akzeptiert</a:t>
            </a:r>
            <a:endParaRPr sz="1000">
              <a:solidFill>
                <a:schemeClr val="dk2"/>
              </a:solidFill>
              <a:latin typeface="Lato"/>
              <a:ea typeface="Lato"/>
              <a:cs typeface="Lato"/>
              <a:sym typeface="Lato"/>
            </a:endParaRPr>
          </a:p>
        </p:txBody>
      </p:sp>
      <p:sp>
        <p:nvSpPr>
          <p:cNvPr id="256" name="Google Shape;256;p23"/>
          <p:cNvSpPr txBox="1"/>
          <p:nvPr/>
        </p:nvSpPr>
        <p:spPr>
          <a:xfrm>
            <a:off x="808184" y="2808501"/>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300">
                <a:solidFill>
                  <a:schemeClr val="dk2"/>
                </a:solidFill>
                <a:latin typeface="Montserrat"/>
                <a:ea typeface="Montserrat"/>
                <a:cs typeface="Montserrat"/>
                <a:sym typeface="Montserrat"/>
              </a:rPr>
              <a:t>Mehr schlechter Code</a:t>
            </a:r>
            <a:endParaRPr sz="1300">
              <a:solidFill>
                <a:schemeClr val="dk2"/>
              </a:solidFill>
            </a:endParaRPr>
          </a:p>
        </p:txBody>
      </p:sp>
      <p:sp>
        <p:nvSpPr>
          <p:cNvPr id="257" name="Google Shape;257;p23"/>
          <p:cNvSpPr txBox="1"/>
          <p:nvPr/>
        </p:nvSpPr>
        <p:spPr>
          <a:xfrm>
            <a:off x="808184" y="3163162"/>
            <a:ext cx="1706700" cy="5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chemeClr val="dk2"/>
                </a:solidFill>
                <a:latin typeface="Lato"/>
                <a:ea typeface="Lato"/>
                <a:cs typeface="Lato"/>
                <a:sym typeface="Lato"/>
              </a:rPr>
              <a:t>Schlechter Code wird nicht verbessert. Niemand sieht sich in der Verantwortung.</a:t>
            </a:r>
            <a:endParaRPr sz="1000">
              <a:solidFill>
                <a:schemeClr val="dk2"/>
              </a:solidFill>
              <a:latin typeface="Lato"/>
              <a:ea typeface="Lato"/>
              <a:cs typeface="Lato"/>
              <a:sym typeface="Lato"/>
            </a:endParaRPr>
          </a:p>
        </p:txBody>
      </p:sp>
      <p:cxnSp>
        <p:nvCxnSpPr>
          <p:cNvPr id="258" name="Google Shape;258;p23"/>
          <p:cNvCxnSpPr/>
          <p:nvPr/>
        </p:nvCxnSpPr>
        <p:spPr>
          <a:xfrm flipH="1">
            <a:off x="780790" y="1395865"/>
            <a:ext cx="6510300" cy="8700"/>
          </a:xfrm>
          <a:prstGeom prst="straightConnector1">
            <a:avLst/>
          </a:prstGeom>
          <a:noFill/>
          <a:ln cap="flat" cmpd="sng" w="9525">
            <a:solidFill>
              <a:srgbClr val="B7B7B7"/>
            </a:solidFill>
            <a:prstDash val="solid"/>
            <a:round/>
            <a:headEnd len="med" w="med" type="none"/>
            <a:tailEnd len="med" w="med" type="none"/>
          </a:ln>
        </p:spPr>
      </p:cxnSp>
      <p:cxnSp>
        <p:nvCxnSpPr>
          <p:cNvPr id="259" name="Google Shape;259;p23"/>
          <p:cNvCxnSpPr/>
          <p:nvPr/>
        </p:nvCxnSpPr>
        <p:spPr>
          <a:xfrm flipH="1">
            <a:off x="781033" y="2576164"/>
            <a:ext cx="1950000" cy="8700"/>
          </a:xfrm>
          <a:prstGeom prst="straightConnector1">
            <a:avLst/>
          </a:prstGeom>
          <a:noFill/>
          <a:ln cap="flat" cmpd="sng" w="9525">
            <a:solidFill>
              <a:srgbClr val="FFFFFF"/>
            </a:solidFill>
            <a:prstDash val="dot"/>
            <a:round/>
            <a:headEnd len="med" w="med" type="none"/>
            <a:tailEnd len="med" w="med" type="none"/>
          </a:ln>
        </p:spPr>
      </p:cxnSp>
      <p:sp>
        <p:nvSpPr>
          <p:cNvPr id="260" name="Google Shape;260;p23"/>
          <p:cNvSpPr/>
          <p:nvPr/>
        </p:nvSpPr>
        <p:spPr>
          <a:xfrm>
            <a:off x="2829790" y="1411801"/>
            <a:ext cx="2388900" cy="2346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rot="5400000">
            <a:off x="2851008" y="1390501"/>
            <a:ext cx="2346300" cy="23889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rot="10800000">
            <a:off x="2829708" y="1411612"/>
            <a:ext cx="2388900" cy="2346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rot="-5400000">
            <a:off x="2851090" y="1390312"/>
            <a:ext cx="2346300" cy="23889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23"/>
          <p:cNvGrpSpPr/>
          <p:nvPr/>
        </p:nvGrpSpPr>
        <p:grpSpPr>
          <a:xfrm>
            <a:off x="2750242" y="2287415"/>
            <a:ext cx="632280" cy="621023"/>
            <a:chOff x="2920647" y="2157958"/>
            <a:chExt cx="827700" cy="827700"/>
          </a:xfrm>
        </p:grpSpPr>
        <p:sp>
          <p:nvSpPr>
            <p:cNvPr id="265" name="Google Shape;265;p2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23"/>
          <p:cNvSpPr txBox="1"/>
          <p:nvPr/>
        </p:nvSpPr>
        <p:spPr>
          <a:xfrm>
            <a:off x="2853463" y="2440445"/>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68" name="Google Shape;268;p23"/>
          <p:cNvGrpSpPr/>
          <p:nvPr/>
        </p:nvGrpSpPr>
        <p:grpSpPr>
          <a:xfrm rot="-5400000">
            <a:off x="3738581" y="3208975"/>
            <a:ext cx="621023" cy="632280"/>
            <a:chOff x="2920647" y="2157958"/>
            <a:chExt cx="827700" cy="827700"/>
          </a:xfrm>
        </p:grpSpPr>
        <p:sp>
          <p:nvSpPr>
            <p:cNvPr id="269" name="Google Shape;269;p2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3"/>
          <p:cNvSpPr txBox="1"/>
          <p:nvPr/>
        </p:nvSpPr>
        <p:spPr>
          <a:xfrm>
            <a:off x="3814408" y="3356311"/>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72" name="Google Shape;272;p23"/>
          <p:cNvGrpSpPr/>
          <p:nvPr/>
        </p:nvGrpSpPr>
        <p:grpSpPr>
          <a:xfrm>
            <a:off x="4664880" y="2287051"/>
            <a:ext cx="632285" cy="621012"/>
            <a:chOff x="5428888" y="2158023"/>
            <a:chExt cx="828900" cy="828900"/>
          </a:xfrm>
        </p:grpSpPr>
        <p:sp>
          <p:nvSpPr>
            <p:cNvPr id="273" name="Google Shape;273;p2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3"/>
          <p:cNvSpPr txBox="1"/>
          <p:nvPr/>
        </p:nvSpPr>
        <p:spPr>
          <a:xfrm>
            <a:off x="4743142" y="2440445"/>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grpSp>
        <p:nvGrpSpPr>
          <p:cNvPr id="276" name="Google Shape;276;p23"/>
          <p:cNvGrpSpPr/>
          <p:nvPr/>
        </p:nvGrpSpPr>
        <p:grpSpPr>
          <a:xfrm rot="5400000">
            <a:off x="3711081" y="1329771"/>
            <a:ext cx="621023" cy="632280"/>
            <a:chOff x="2920647" y="2157958"/>
            <a:chExt cx="827700" cy="827700"/>
          </a:xfrm>
        </p:grpSpPr>
        <p:sp>
          <p:nvSpPr>
            <p:cNvPr id="277" name="Google Shape;277;p2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nvSpPr>
        <p:spPr>
          <a:xfrm>
            <a:off x="3814408" y="1499601"/>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sp>
        <p:nvSpPr>
          <p:cNvPr id="280" name="Google Shape;280;p23"/>
          <p:cNvSpPr/>
          <p:nvPr/>
        </p:nvSpPr>
        <p:spPr>
          <a:xfrm>
            <a:off x="3328709" y="1901791"/>
            <a:ext cx="1391100" cy="13659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23"/>
          <p:cNvPicPr preferRelativeResize="0"/>
          <p:nvPr/>
        </p:nvPicPr>
        <p:blipFill>
          <a:blip r:embed="rId5">
            <a:alphaModFix/>
          </a:blip>
          <a:stretch>
            <a:fillRect/>
          </a:stretch>
        </p:blipFill>
        <p:spPr>
          <a:xfrm>
            <a:off x="4877725" y="4525621"/>
            <a:ext cx="982227" cy="37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7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4800">
                <a:solidFill>
                  <a:srgbClr val="000000"/>
                </a:solidFill>
              </a:rPr>
              <a:t>Vielen Dank. </a:t>
            </a:r>
            <a:endParaRPr/>
          </a:p>
        </p:txBody>
      </p:sp>
      <p:pic>
        <p:nvPicPr>
          <p:cNvPr id="875" name="Google Shape;875;p77"/>
          <p:cNvPicPr preferRelativeResize="0"/>
          <p:nvPr/>
        </p:nvPicPr>
        <p:blipFill>
          <a:blip r:embed="rId3">
            <a:alphaModFix/>
          </a:blip>
          <a:stretch>
            <a:fillRect/>
          </a:stretch>
        </p:blipFill>
        <p:spPr>
          <a:xfrm>
            <a:off x="7430800" y="35800"/>
            <a:ext cx="1677399" cy="754225"/>
          </a:xfrm>
          <a:prstGeom prst="rect">
            <a:avLst/>
          </a:prstGeom>
          <a:noFill/>
          <a:ln>
            <a:noFill/>
          </a:ln>
        </p:spPr>
      </p:pic>
      <p:pic>
        <p:nvPicPr>
          <p:cNvPr id="876" name="Google Shape;876;p77"/>
          <p:cNvPicPr preferRelativeResize="0"/>
          <p:nvPr/>
        </p:nvPicPr>
        <p:blipFill>
          <a:blip r:embed="rId4">
            <a:alphaModFix/>
          </a:blip>
          <a:stretch>
            <a:fillRect/>
          </a:stretch>
        </p:blipFill>
        <p:spPr>
          <a:xfrm>
            <a:off x="6770528" y="3298925"/>
            <a:ext cx="2219577" cy="1664701"/>
          </a:xfrm>
          <a:prstGeom prst="rect">
            <a:avLst/>
          </a:prstGeom>
          <a:noFill/>
          <a:ln>
            <a:noFill/>
          </a:ln>
        </p:spPr>
      </p:pic>
      <p:pic>
        <p:nvPicPr>
          <p:cNvPr id="877" name="Google Shape;877;p77"/>
          <p:cNvPicPr preferRelativeResize="0"/>
          <p:nvPr/>
        </p:nvPicPr>
        <p:blipFill>
          <a:blip r:embed="rId5">
            <a:alphaModFix/>
          </a:blip>
          <a:stretch>
            <a:fillRect/>
          </a:stretch>
        </p:blipFill>
        <p:spPr>
          <a:xfrm>
            <a:off x="6862538" y="1988175"/>
            <a:ext cx="2035550" cy="1596525"/>
          </a:xfrm>
          <a:prstGeom prst="rect">
            <a:avLst/>
          </a:prstGeom>
          <a:noFill/>
          <a:ln>
            <a:noFill/>
          </a:ln>
        </p:spPr>
      </p:pic>
      <p:pic>
        <p:nvPicPr>
          <p:cNvPr id="878" name="Google Shape;878;p77"/>
          <p:cNvPicPr preferRelativeResize="0"/>
          <p:nvPr/>
        </p:nvPicPr>
        <p:blipFill>
          <a:blip r:embed="rId6">
            <a:alphaModFix/>
          </a:blip>
          <a:stretch>
            <a:fillRect/>
          </a:stretch>
        </p:blipFill>
        <p:spPr>
          <a:xfrm>
            <a:off x="-2" y="105325"/>
            <a:ext cx="1017850" cy="1015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877"/>
                                        </p:tgtEl>
                                        <p:attrNameLst>
                                          <p:attrName>style.visibility</p:attrName>
                                        </p:attrNameLst>
                                      </p:cBhvr>
                                      <p:to>
                                        <p:strVal val="visible"/>
                                      </p:to>
                                    </p:set>
                                    <p:anim calcmode="lin" valueType="num">
                                      <p:cBhvr additive="base">
                                        <p:cTn dur="1000"/>
                                        <p:tgtEl>
                                          <p:spTgt spid="87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500"/>
                                        <p:tgtEl>
                                          <p:spTgt spid="876"/>
                                        </p:tgtEl>
                                      </p:cBhvr>
                                    </p:animEffect>
                                  </p:childTnLst>
                                </p:cTn>
                              </p:par>
                              <p:par>
                                <p:cTn fill="hold" nodeType="withEffect" presetClass="emph" presetID="8" presetSubtype="0">
                                  <p:stCondLst>
                                    <p:cond delay="0"/>
                                  </p:stCondLst>
                                  <p:childTnLst>
                                    <p:animRot by="-21600000">
                                      <p:cBhvr>
                                        <p:cTn dur="1600" fill="hold"/>
                                        <p:tgtEl>
                                          <p:spTgt spid="87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727650" y="566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Einführung</a:t>
            </a:r>
            <a:endParaRPr/>
          </a:p>
        </p:txBody>
      </p:sp>
      <p:pic>
        <p:nvPicPr>
          <p:cNvPr descr="shutterstock_429987889_edited.jpg" id="287" name="Google Shape;287;p24"/>
          <p:cNvPicPr preferRelativeResize="0"/>
          <p:nvPr/>
        </p:nvPicPr>
        <p:blipFill rotWithShape="1">
          <a:blip r:embed="rId3">
            <a:alphaModFix/>
          </a:blip>
          <a:srcRect b="1381" l="12609" r="6247" t="85988"/>
          <a:stretch/>
        </p:blipFill>
        <p:spPr>
          <a:xfrm>
            <a:off x="0" y="3835620"/>
            <a:ext cx="9144000" cy="1326897"/>
          </a:xfrm>
          <a:prstGeom prst="rect">
            <a:avLst/>
          </a:prstGeom>
          <a:noFill/>
          <a:ln>
            <a:noFill/>
          </a:ln>
        </p:spPr>
      </p:pic>
      <p:pic>
        <p:nvPicPr>
          <p:cNvPr id="288" name="Google Shape;288;p24"/>
          <p:cNvPicPr preferRelativeResize="0"/>
          <p:nvPr/>
        </p:nvPicPr>
        <p:blipFill>
          <a:blip r:embed="rId4">
            <a:alphaModFix/>
          </a:blip>
          <a:stretch>
            <a:fillRect/>
          </a:stretch>
        </p:blipFill>
        <p:spPr>
          <a:xfrm>
            <a:off x="7430800" y="35800"/>
            <a:ext cx="1677399" cy="754225"/>
          </a:xfrm>
          <a:prstGeom prst="rect">
            <a:avLst/>
          </a:prstGeom>
          <a:noFill/>
          <a:ln>
            <a:noFill/>
          </a:ln>
        </p:spPr>
      </p:pic>
      <p:sp>
        <p:nvSpPr>
          <p:cNvPr id="289" name="Google Shape;289;p24"/>
          <p:cNvSpPr txBox="1"/>
          <p:nvPr/>
        </p:nvSpPr>
        <p:spPr>
          <a:xfrm>
            <a:off x="808184" y="1619320"/>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dk2"/>
                </a:solidFill>
                <a:latin typeface="Montserrat"/>
                <a:ea typeface="Montserrat"/>
                <a:cs typeface="Montserrat"/>
                <a:sym typeface="Montserrat"/>
              </a:rPr>
              <a:t>Schlechter  Code</a:t>
            </a:r>
            <a:endParaRPr>
              <a:solidFill>
                <a:schemeClr val="dk2"/>
              </a:solidFill>
            </a:endParaRPr>
          </a:p>
        </p:txBody>
      </p:sp>
      <p:sp>
        <p:nvSpPr>
          <p:cNvPr id="290" name="Google Shape;290;p24"/>
          <p:cNvSpPr txBox="1"/>
          <p:nvPr/>
        </p:nvSpPr>
        <p:spPr>
          <a:xfrm>
            <a:off x="808184" y="1973981"/>
            <a:ext cx="1706700" cy="5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chemeClr val="dk2"/>
                </a:solidFill>
                <a:latin typeface="Lato"/>
                <a:ea typeface="Lato"/>
                <a:cs typeface="Lato"/>
                <a:sym typeface="Lato"/>
              </a:rPr>
              <a:t>wird aufgrund Zeitdruck akzeptiert</a:t>
            </a:r>
            <a:endParaRPr sz="1000">
              <a:solidFill>
                <a:schemeClr val="dk2"/>
              </a:solidFill>
              <a:latin typeface="Lato"/>
              <a:ea typeface="Lato"/>
              <a:cs typeface="Lato"/>
              <a:sym typeface="Lato"/>
            </a:endParaRPr>
          </a:p>
        </p:txBody>
      </p:sp>
      <p:sp>
        <p:nvSpPr>
          <p:cNvPr id="291" name="Google Shape;291;p24"/>
          <p:cNvSpPr txBox="1"/>
          <p:nvPr/>
        </p:nvSpPr>
        <p:spPr>
          <a:xfrm>
            <a:off x="808184" y="2808501"/>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300">
                <a:solidFill>
                  <a:schemeClr val="dk2"/>
                </a:solidFill>
                <a:latin typeface="Montserrat"/>
                <a:ea typeface="Montserrat"/>
                <a:cs typeface="Montserrat"/>
                <a:sym typeface="Montserrat"/>
              </a:rPr>
              <a:t>Mehr schlechter Code</a:t>
            </a:r>
            <a:endParaRPr sz="1300">
              <a:solidFill>
                <a:schemeClr val="dk2"/>
              </a:solidFill>
            </a:endParaRPr>
          </a:p>
        </p:txBody>
      </p:sp>
      <p:sp>
        <p:nvSpPr>
          <p:cNvPr id="292" name="Google Shape;292;p24"/>
          <p:cNvSpPr txBox="1"/>
          <p:nvPr/>
        </p:nvSpPr>
        <p:spPr>
          <a:xfrm>
            <a:off x="808184" y="3163162"/>
            <a:ext cx="1706700" cy="5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chemeClr val="dk2"/>
                </a:solidFill>
                <a:latin typeface="Lato"/>
                <a:ea typeface="Lato"/>
                <a:cs typeface="Lato"/>
                <a:sym typeface="Lato"/>
              </a:rPr>
              <a:t>Schlechter Code wird nicht verbessert. Niemand sieht sich in der Verantwortung.</a:t>
            </a:r>
            <a:endParaRPr sz="1000">
              <a:solidFill>
                <a:schemeClr val="dk2"/>
              </a:solidFill>
              <a:latin typeface="Lato"/>
              <a:ea typeface="Lato"/>
              <a:cs typeface="Lato"/>
              <a:sym typeface="Lato"/>
            </a:endParaRPr>
          </a:p>
        </p:txBody>
      </p:sp>
      <p:sp>
        <p:nvSpPr>
          <p:cNvPr id="293" name="Google Shape;293;p24"/>
          <p:cNvSpPr txBox="1"/>
          <p:nvPr/>
        </p:nvSpPr>
        <p:spPr>
          <a:xfrm>
            <a:off x="5724026" y="2686964"/>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500">
                <a:solidFill>
                  <a:schemeClr val="dk2"/>
                </a:solidFill>
                <a:latin typeface="Montserrat"/>
                <a:ea typeface="Montserrat"/>
                <a:cs typeface="Montserrat"/>
                <a:sym typeface="Montserrat"/>
              </a:rPr>
              <a:t>Chaos</a:t>
            </a:r>
            <a:endParaRPr sz="1500">
              <a:solidFill>
                <a:schemeClr val="dk2"/>
              </a:solidFill>
            </a:endParaRPr>
          </a:p>
        </p:txBody>
      </p:sp>
      <p:sp>
        <p:nvSpPr>
          <p:cNvPr id="294" name="Google Shape;294;p24"/>
          <p:cNvSpPr txBox="1"/>
          <p:nvPr/>
        </p:nvSpPr>
        <p:spPr>
          <a:xfrm>
            <a:off x="5724025" y="3061075"/>
            <a:ext cx="3420000" cy="711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Lato"/>
              <a:buChar char="-"/>
            </a:pPr>
            <a:r>
              <a:rPr lang="de" sz="1000">
                <a:solidFill>
                  <a:schemeClr val="dk2"/>
                </a:solidFill>
                <a:latin typeface="Lato"/>
                <a:ea typeface="Lato"/>
                <a:cs typeface="Lato"/>
                <a:sym typeface="Lato"/>
              </a:rPr>
              <a:t>Programmierer verlässt Unternehmen</a:t>
            </a:r>
            <a:endParaRPr sz="1000">
              <a:solidFill>
                <a:schemeClr val="dk2"/>
              </a:solidFill>
              <a:latin typeface="Lato"/>
              <a:ea typeface="Lato"/>
              <a:cs typeface="Lato"/>
              <a:sym typeface="Lato"/>
            </a:endParaRPr>
          </a:p>
          <a:p>
            <a:pPr indent="-292100" lvl="0" marL="457200" rtl="0" algn="l">
              <a:lnSpc>
                <a:spcPct val="115000"/>
              </a:lnSpc>
              <a:spcBef>
                <a:spcPts val="0"/>
              </a:spcBef>
              <a:spcAft>
                <a:spcPts val="0"/>
              </a:spcAft>
              <a:buClr>
                <a:schemeClr val="dk2"/>
              </a:buClr>
              <a:buSzPts val="1000"/>
              <a:buFont typeface="Lato"/>
              <a:buChar char="-"/>
            </a:pPr>
            <a:r>
              <a:rPr lang="de" sz="1000">
                <a:solidFill>
                  <a:schemeClr val="dk2"/>
                </a:solidFill>
                <a:latin typeface="Lato"/>
                <a:ea typeface="Lato"/>
                <a:cs typeface="Lato"/>
                <a:sym typeface="Lato"/>
              </a:rPr>
              <a:t>Mitarbeiter verstehen Code nicht mehr</a:t>
            </a:r>
            <a:endParaRPr sz="1000">
              <a:solidFill>
                <a:schemeClr val="dk2"/>
              </a:solidFill>
              <a:latin typeface="Lato"/>
              <a:ea typeface="Lato"/>
              <a:cs typeface="Lato"/>
              <a:sym typeface="Lato"/>
            </a:endParaRPr>
          </a:p>
          <a:p>
            <a:pPr indent="-292100" lvl="0" marL="457200" rtl="0" algn="l">
              <a:lnSpc>
                <a:spcPct val="115000"/>
              </a:lnSpc>
              <a:spcBef>
                <a:spcPts val="0"/>
              </a:spcBef>
              <a:spcAft>
                <a:spcPts val="0"/>
              </a:spcAft>
              <a:buClr>
                <a:schemeClr val="dk2"/>
              </a:buClr>
              <a:buSzPts val="1000"/>
              <a:buFont typeface="Lato"/>
              <a:buChar char="-"/>
            </a:pPr>
            <a:r>
              <a:rPr lang="de" sz="1000">
                <a:solidFill>
                  <a:schemeClr val="dk2"/>
                </a:solidFill>
                <a:latin typeface="Lato"/>
                <a:ea typeface="Lato"/>
                <a:cs typeface="Lato"/>
                <a:sym typeface="Lato"/>
              </a:rPr>
              <a:t>Produktivität geht verloren</a:t>
            </a:r>
            <a:endParaRPr sz="1000">
              <a:solidFill>
                <a:schemeClr val="dk2"/>
              </a:solidFill>
              <a:latin typeface="Lato"/>
              <a:ea typeface="Lato"/>
              <a:cs typeface="Lato"/>
              <a:sym typeface="Lato"/>
            </a:endParaRPr>
          </a:p>
        </p:txBody>
      </p:sp>
      <p:cxnSp>
        <p:nvCxnSpPr>
          <p:cNvPr id="295" name="Google Shape;295;p24"/>
          <p:cNvCxnSpPr/>
          <p:nvPr/>
        </p:nvCxnSpPr>
        <p:spPr>
          <a:xfrm flipH="1">
            <a:off x="780790" y="1395865"/>
            <a:ext cx="6510300" cy="8700"/>
          </a:xfrm>
          <a:prstGeom prst="straightConnector1">
            <a:avLst/>
          </a:prstGeom>
          <a:noFill/>
          <a:ln cap="flat" cmpd="sng" w="9525">
            <a:solidFill>
              <a:srgbClr val="B7B7B7"/>
            </a:solidFill>
            <a:prstDash val="solid"/>
            <a:round/>
            <a:headEnd len="med" w="med" type="none"/>
            <a:tailEnd len="med" w="med" type="none"/>
          </a:ln>
        </p:spPr>
      </p:cxnSp>
      <p:cxnSp>
        <p:nvCxnSpPr>
          <p:cNvPr id="296" name="Google Shape;296;p24"/>
          <p:cNvCxnSpPr/>
          <p:nvPr/>
        </p:nvCxnSpPr>
        <p:spPr>
          <a:xfrm flipH="1">
            <a:off x="781033" y="2576164"/>
            <a:ext cx="1950000" cy="8700"/>
          </a:xfrm>
          <a:prstGeom prst="straightConnector1">
            <a:avLst/>
          </a:prstGeom>
          <a:noFill/>
          <a:ln cap="flat" cmpd="sng" w="9525">
            <a:solidFill>
              <a:srgbClr val="FFFFFF"/>
            </a:solidFill>
            <a:prstDash val="dot"/>
            <a:round/>
            <a:headEnd len="med" w="med" type="none"/>
            <a:tailEnd len="med" w="med" type="none"/>
          </a:ln>
        </p:spPr>
      </p:cxnSp>
      <p:cxnSp>
        <p:nvCxnSpPr>
          <p:cNvPr id="297" name="Google Shape;297;p24"/>
          <p:cNvCxnSpPr/>
          <p:nvPr/>
        </p:nvCxnSpPr>
        <p:spPr>
          <a:xfrm flipH="1">
            <a:off x="5341088" y="2576164"/>
            <a:ext cx="1950000" cy="8700"/>
          </a:xfrm>
          <a:prstGeom prst="straightConnector1">
            <a:avLst/>
          </a:prstGeom>
          <a:noFill/>
          <a:ln cap="flat" cmpd="sng" w="9525">
            <a:solidFill>
              <a:srgbClr val="FFFFFF"/>
            </a:solidFill>
            <a:prstDash val="dot"/>
            <a:round/>
            <a:headEnd len="med" w="med" type="none"/>
            <a:tailEnd len="med" w="med" type="none"/>
          </a:ln>
        </p:spPr>
      </p:cxnSp>
      <p:cxnSp>
        <p:nvCxnSpPr>
          <p:cNvPr id="298" name="Google Shape;298;p24"/>
          <p:cNvCxnSpPr/>
          <p:nvPr/>
        </p:nvCxnSpPr>
        <p:spPr>
          <a:xfrm flipH="1">
            <a:off x="780790" y="3763895"/>
            <a:ext cx="6510300" cy="8700"/>
          </a:xfrm>
          <a:prstGeom prst="straightConnector1">
            <a:avLst/>
          </a:prstGeom>
          <a:noFill/>
          <a:ln cap="flat" cmpd="sng" w="9525">
            <a:solidFill>
              <a:srgbClr val="B7B7B7"/>
            </a:solidFill>
            <a:prstDash val="solid"/>
            <a:round/>
            <a:headEnd len="med" w="med" type="none"/>
            <a:tailEnd len="med" w="med" type="none"/>
          </a:ln>
        </p:spPr>
      </p:cxnSp>
      <p:sp>
        <p:nvSpPr>
          <p:cNvPr id="299" name="Google Shape;299;p24"/>
          <p:cNvSpPr/>
          <p:nvPr/>
        </p:nvSpPr>
        <p:spPr>
          <a:xfrm>
            <a:off x="2829790" y="1411801"/>
            <a:ext cx="2388900" cy="2346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rot="5400000">
            <a:off x="2851008" y="1390501"/>
            <a:ext cx="2346300" cy="23889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rot="10800000">
            <a:off x="2829708" y="1411612"/>
            <a:ext cx="2388900" cy="2346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rot="-5400000">
            <a:off x="2851090" y="1390312"/>
            <a:ext cx="2346300" cy="23889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4"/>
          <p:cNvGrpSpPr/>
          <p:nvPr/>
        </p:nvGrpSpPr>
        <p:grpSpPr>
          <a:xfrm>
            <a:off x="2750242" y="2287415"/>
            <a:ext cx="632280" cy="621023"/>
            <a:chOff x="2920647" y="2157958"/>
            <a:chExt cx="827700" cy="827700"/>
          </a:xfrm>
        </p:grpSpPr>
        <p:sp>
          <p:nvSpPr>
            <p:cNvPr id="304" name="Google Shape;304;p2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4"/>
          <p:cNvSpPr txBox="1"/>
          <p:nvPr/>
        </p:nvSpPr>
        <p:spPr>
          <a:xfrm>
            <a:off x="2853463" y="2440445"/>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07" name="Google Shape;307;p24"/>
          <p:cNvGrpSpPr/>
          <p:nvPr/>
        </p:nvGrpSpPr>
        <p:grpSpPr>
          <a:xfrm rot="-5400000">
            <a:off x="3738581" y="3208975"/>
            <a:ext cx="621023" cy="632280"/>
            <a:chOff x="2920647" y="2157958"/>
            <a:chExt cx="827700" cy="827700"/>
          </a:xfrm>
        </p:grpSpPr>
        <p:sp>
          <p:nvSpPr>
            <p:cNvPr id="308" name="Google Shape;308;p2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4"/>
          <p:cNvSpPr txBox="1"/>
          <p:nvPr/>
        </p:nvSpPr>
        <p:spPr>
          <a:xfrm>
            <a:off x="3814408" y="3356311"/>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11" name="Google Shape;311;p24"/>
          <p:cNvGrpSpPr/>
          <p:nvPr/>
        </p:nvGrpSpPr>
        <p:grpSpPr>
          <a:xfrm>
            <a:off x="4664880" y="2287051"/>
            <a:ext cx="632285" cy="621012"/>
            <a:chOff x="5428888" y="2158023"/>
            <a:chExt cx="828900" cy="828900"/>
          </a:xfrm>
        </p:grpSpPr>
        <p:sp>
          <p:nvSpPr>
            <p:cNvPr id="312" name="Google Shape;312;p2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4"/>
          <p:cNvSpPr txBox="1"/>
          <p:nvPr/>
        </p:nvSpPr>
        <p:spPr>
          <a:xfrm>
            <a:off x="4743142" y="2440445"/>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15" name="Google Shape;315;p24"/>
          <p:cNvGrpSpPr/>
          <p:nvPr/>
        </p:nvGrpSpPr>
        <p:grpSpPr>
          <a:xfrm rot="5400000">
            <a:off x="3711081" y="1329771"/>
            <a:ext cx="621023" cy="632280"/>
            <a:chOff x="2920647" y="2157958"/>
            <a:chExt cx="827700" cy="827700"/>
          </a:xfrm>
        </p:grpSpPr>
        <p:sp>
          <p:nvSpPr>
            <p:cNvPr id="316" name="Google Shape;316;p2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4"/>
          <p:cNvSpPr txBox="1"/>
          <p:nvPr/>
        </p:nvSpPr>
        <p:spPr>
          <a:xfrm>
            <a:off x="3814408" y="1499601"/>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sp>
        <p:nvSpPr>
          <p:cNvPr id="319" name="Google Shape;319;p24"/>
          <p:cNvSpPr/>
          <p:nvPr/>
        </p:nvSpPr>
        <p:spPr>
          <a:xfrm>
            <a:off x="3328709" y="1901791"/>
            <a:ext cx="1391100" cy="13659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24"/>
          <p:cNvPicPr preferRelativeResize="0"/>
          <p:nvPr/>
        </p:nvPicPr>
        <p:blipFill>
          <a:blip r:embed="rId5">
            <a:alphaModFix/>
          </a:blip>
          <a:stretch>
            <a:fillRect/>
          </a:stretch>
        </p:blipFill>
        <p:spPr>
          <a:xfrm>
            <a:off x="4080888" y="4525621"/>
            <a:ext cx="982227" cy="37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5"/>
          <p:cNvSpPr txBox="1"/>
          <p:nvPr>
            <p:ph type="title"/>
          </p:nvPr>
        </p:nvSpPr>
        <p:spPr>
          <a:xfrm>
            <a:off x="727650" y="566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Einführung</a:t>
            </a:r>
            <a:endParaRPr/>
          </a:p>
        </p:txBody>
      </p:sp>
      <p:pic>
        <p:nvPicPr>
          <p:cNvPr descr="shutterstock_429987889_edited.jpg" id="326" name="Google Shape;326;p25"/>
          <p:cNvPicPr preferRelativeResize="0"/>
          <p:nvPr/>
        </p:nvPicPr>
        <p:blipFill rotWithShape="1">
          <a:blip r:embed="rId3">
            <a:alphaModFix/>
          </a:blip>
          <a:srcRect b="1381" l="12609" r="6247" t="85988"/>
          <a:stretch/>
        </p:blipFill>
        <p:spPr>
          <a:xfrm>
            <a:off x="0" y="3835620"/>
            <a:ext cx="9144000" cy="1326897"/>
          </a:xfrm>
          <a:prstGeom prst="rect">
            <a:avLst/>
          </a:prstGeom>
          <a:noFill/>
          <a:ln>
            <a:noFill/>
          </a:ln>
        </p:spPr>
      </p:pic>
      <p:pic>
        <p:nvPicPr>
          <p:cNvPr id="327" name="Google Shape;327;p25"/>
          <p:cNvPicPr preferRelativeResize="0"/>
          <p:nvPr/>
        </p:nvPicPr>
        <p:blipFill>
          <a:blip r:embed="rId4">
            <a:alphaModFix/>
          </a:blip>
          <a:stretch>
            <a:fillRect/>
          </a:stretch>
        </p:blipFill>
        <p:spPr>
          <a:xfrm>
            <a:off x="7430800" y="35800"/>
            <a:ext cx="1677399" cy="754225"/>
          </a:xfrm>
          <a:prstGeom prst="rect">
            <a:avLst/>
          </a:prstGeom>
          <a:noFill/>
          <a:ln>
            <a:noFill/>
          </a:ln>
        </p:spPr>
      </p:pic>
      <p:sp>
        <p:nvSpPr>
          <p:cNvPr id="328" name="Google Shape;328;p25"/>
          <p:cNvSpPr txBox="1"/>
          <p:nvPr/>
        </p:nvSpPr>
        <p:spPr>
          <a:xfrm>
            <a:off x="808184" y="1619320"/>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a:solidFill>
                  <a:schemeClr val="dk2"/>
                </a:solidFill>
                <a:latin typeface="Montserrat"/>
                <a:ea typeface="Montserrat"/>
                <a:cs typeface="Montserrat"/>
                <a:sym typeface="Montserrat"/>
              </a:rPr>
              <a:t>Schlechter  Code</a:t>
            </a:r>
            <a:endParaRPr>
              <a:solidFill>
                <a:schemeClr val="dk2"/>
              </a:solidFill>
            </a:endParaRPr>
          </a:p>
        </p:txBody>
      </p:sp>
      <p:sp>
        <p:nvSpPr>
          <p:cNvPr id="329" name="Google Shape;329;p25"/>
          <p:cNvSpPr txBox="1"/>
          <p:nvPr/>
        </p:nvSpPr>
        <p:spPr>
          <a:xfrm>
            <a:off x="808184" y="1973981"/>
            <a:ext cx="1706700" cy="5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chemeClr val="dk2"/>
                </a:solidFill>
                <a:latin typeface="Lato"/>
                <a:ea typeface="Lato"/>
                <a:cs typeface="Lato"/>
                <a:sym typeface="Lato"/>
              </a:rPr>
              <a:t>wird aufgrund Zeitdruck akzeptiert</a:t>
            </a:r>
            <a:endParaRPr sz="1000">
              <a:solidFill>
                <a:schemeClr val="dk2"/>
              </a:solidFill>
              <a:latin typeface="Lato"/>
              <a:ea typeface="Lato"/>
              <a:cs typeface="Lato"/>
              <a:sym typeface="Lato"/>
            </a:endParaRPr>
          </a:p>
        </p:txBody>
      </p:sp>
      <p:sp>
        <p:nvSpPr>
          <p:cNvPr id="330" name="Google Shape;330;p25"/>
          <p:cNvSpPr txBox="1"/>
          <p:nvPr/>
        </p:nvSpPr>
        <p:spPr>
          <a:xfrm>
            <a:off x="808184" y="2808501"/>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300">
                <a:solidFill>
                  <a:schemeClr val="dk2"/>
                </a:solidFill>
                <a:latin typeface="Montserrat"/>
                <a:ea typeface="Montserrat"/>
                <a:cs typeface="Montserrat"/>
                <a:sym typeface="Montserrat"/>
              </a:rPr>
              <a:t>Mehr schlechter Code</a:t>
            </a:r>
            <a:endParaRPr sz="1300">
              <a:solidFill>
                <a:schemeClr val="dk2"/>
              </a:solidFill>
            </a:endParaRPr>
          </a:p>
        </p:txBody>
      </p:sp>
      <p:sp>
        <p:nvSpPr>
          <p:cNvPr id="331" name="Google Shape;331;p25"/>
          <p:cNvSpPr txBox="1"/>
          <p:nvPr/>
        </p:nvSpPr>
        <p:spPr>
          <a:xfrm>
            <a:off x="808184" y="3163162"/>
            <a:ext cx="1706700" cy="5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chemeClr val="dk2"/>
                </a:solidFill>
                <a:latin typeface="Lato"/>
                <a:ea typeface="Lato"/>
                <a:cs typeface="Lato"/>
                <a:sym typeface="Lato"/>
              </a:rPr>
              <a:t>Schlechter Code wird nicht verbessert. Niemand sieht sich in der Verantwortung.</a:t>
            </a:r>
            <a:endParaRPr sz="1000">
              <a:solidFill>
                <a:schemeClr val="dk2"/>
              </a:solidFill>
              <a:latin typeface="Lato"/>
              <a:ea typeface="Lato"/>
              <a:cs typeface="Lato"/>
              <a:sym typeface="Lato"/>
            </a:endParaRPr>
          </a:p>
        </p:txBody>
      </p:sp>
      <p:sp>
        <p:nvSpPr>
          <p:cNvPr id="332" name="Google Shape;332;p25"/>
          <p:cNvSpPr txBox="1"/>
          <p:nvPr/>
        </p:nvSpPr>
        <p:spPr>
          <a:xfrm>
            <a:off x="5724026" y="1619320"/>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500">
                <a:solidFill>
                  <a:schemeClr val="dk2"/>
                </a:solidFill>
                <a:latin typeface="Montserrat"/>
                <a:ea typeface="Montserrat"/>
                <a:cs typeface="Montserrat"/>
                <a:sym typeface="Montserrat"/>
              </a:rPr>
              <a:t>Redesign</a:t>
            </a:r>
            <a:endParaRPr sz="1500">
              <a:solidFill>
                <a:schemeClr val="dk2"/>
              </a:solidFill>
            </a:endParaRPr>
          </a:p>
        </p:txBody>
      </p:sp>
      <p:sp>
        <p:nvSpPr>
          <p:cNvPr id="333" name="Google Shape;333;p25"/>
          <p:cNvSpPr txBox="1"/>
          <p:nvPr/>
        </p:nvSpPr>
        <p:spPr>
          <a:xfrm>
            <a:off x="5724026" y="1891781"/>
            <a:ext cx="1706700" cy="5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de" sz="1000">
                <a:solidFill>
                  <a:schemeClr val="dk2"/>
                </a:solidFill>
                <a:latin typeface="Lato"/>
                <a:ea typeface="Lato"/>
                <a:cs typeface="Lato"/>
                <a:sym typeface="Lato"/>
              </a:rPr>
              <a:t>schlechter Code wird aufgrund Zeitdruck akzeptiert</a:t>
            </a:r>
            <a:endParaRPr sz="1000">
              <a:solidFill>
                <a:schemeClr val="dk2"/>
              </a:solidFill>
              <a:latin typeface="Lato"/>
              <a:ea typeface="Lato"/>
              <a:cs typeface="Lato"/>
              <a:sym typeface="Lato"/>
            </a:endParaRPr>
          </a:p>
        </p:txBody>
      </p:sp>
      <p:sp>
        <p:nvSpPr>
          <p:cNvPr id="334" name="Google Shape;334;p25"/>
          <p:cNvSpPr txBox="1"/>
          <p:nvPr/>
        </p:nvSpPr>
        <p:spPr>
          <a:xfrm>
            <a:off x="5724026" y="2686964"/>
            <a:ext cx="1588800" cy="37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500">
                <a:solidFill>
                  <a:schemeClr val="dk2"/>
                </a:solidFill>
                <a:latin typeface="Montserrat"/>
                <a:ea typeface="Montserrat"/>
                <a:cs typeface="Montserrat"/>
                <a:sym typeface="Montserrat"/>
              </a:rPr>
              <a:t>Chaos</a:t>
            </a:r>
            <a:endParaRPr sz="1500">
              <a:solidFill>
                <a:schemeClr val="dk2"/>
              </a:solidFill>
            </a:endParaRPr>
          </a:p>
        </p:txBody>
      </p:sp>
      <p:sp>
        <p:nvSpPr>
          <p:cNvPr id="335" name="Google Shape;335;p25"/>
          <p:cNvSpPr txBox="1"/>
          <p:nvPr/>
        </p:nvSpPr>
        <p:spPr>
          <a:xfrm>
            <a:off x="5724025" y="3061075"/>
            <a:ext cx="3420000" cy="711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Lato"/>
              <a:buChar char="-"/>
            </a:pPr>
            <a:r>
              <a:rPr lang="de" sz="1000">
                <a:solidFill>
                  <a:schemeClr val="dk2"/>
                </a:solidFill>
                <a:latin typeface="Lato"/>
                <a:ea typeface="Lato"/>
                <a:cs typeface="Lato"/>
                <a:sym typeface="Lato"/>
              </a:rPr>
              <a:t>Programmierer verlässt Unternehmen</a:t>
            </a:r>
            <a:endParaRPr sz="1000">
              <a:solidFill>
                <a:schemeClr val="dk2"/>
              </a:solidFill>
              <a:latin typeface="Lato"/>
              <a:ea typeface="Lato"/>
              <a:cs typeface="Lato"/>
              <a:sym typeface="Lato"/>
            </a:endParaRPr>
          </a:p>
          <a:p>
            <a:pPr indent="-292100" lvl="0" marL="457200" rtl="0" algn="l">
              <a:lnSpc>
                <a:spcPct val="115000"/>
              </a:lnSpc>
              <a:spcBef>
                <a:spcPts val="0"/>
              </a:spcBef>
              <a:spcAft>
                <a:spcPts val="0"/>
              </a:spcAft>
              <a:buClr>
                <a:schemeClr val="dk2"/>
              </a:buClr>
              <a:buSzPts val="1000"/>
              <a:buFont typeface="Lato"/>
              <a:buChar char="-"/>
            </a:pPr>
            <a:r>
              <a:rPr lang="de" sz="1000">
                <a:solidFill>
                  <a:schemeClr val="dk2"/>
                </a:solidFill>
                <a:latin typeface="Lato"/>
                <a:ea typeface="Lato"/>
                <a:cs typeface="Lato"/>
                <a:sym typeface="Lato"/>
              </a:rPr>
              <a:t>Mitarbeiter verstehen Code nicht mehr</a:t>
            </a:r>
            <a:endParaRPr sz="1000">
              <a:solidFill>
                <a:schemeClr val="dk2"/>
              </a:solidFill>
              <a:latin typeface="Lato"/>
              <a:ea typeface="Lato"/>
              <a:cs typeface="Lato"/>
              <a:sym typeface="Lato"/>
            </a:endParaRPr>
          </a:p>
          <a:p>
            <a:pPr indent="-292100" lvl="0" marL="457200" rtl="0" algn="l">
              <a:lnSpc>
                <a:spcPct val="115000"/>
              </a:lnSpc>
              <a:spcBef>
                <a:spcPts val="0"/>
              </a:spcBef>
              <a:spcAft>
                <a:spcPts val="0"/>
              </a:spcAft>
              <a:buClr>
                <a:schemeClr val="dk2"/>
              </a:buClr>
              <a:buSzPts val="1000"/>
              <a:buFont typeface="Lato"/>
              <a:buChar char="-"/>
            </a:pPr>
            <a:r>
              <a:rPr lang="de" sz="1000">
                <a:solidFill>
                  <a:schemeClr val="dk2"/>
                </a:solidFill>
                <a:latin typeface="Lato"/>
                <a:ea typeface="Lato"/>
                <a:cs typeface="Lato"/>
                <a:sym typeface="Lato"/>
              </a:rPr>
              <a:t>Produktivität geht verloren</a:t>
            </a:r>
            <a:endParaRPr sz="1000">
              <a:solidFill>
                <a:schemeClr val="dk2"/>
              </a:solidFill>
              <a:latin typeface="Lato"/>
              <a:ea typeface="Lato"/>
              <a:cs typeface="Lato"/>
              <a:sym typeface="Lato"/>
            </a:endParaRPr>
          </a:p>
        </p:txBody>
      </p:sp>
      <p:cxnSp>
        <p:nvCxnSpPr>
          <p:cNvPr id="336" name="Google Shape;336;p25"/>
          <p:cNvCxnSpPr/>
          <p:nvPr/>
        </p:nvCxnSpPr>
        <p:spPr>
          <a:xfrm flipH="1">
            <a:off x="780790" y="1395865"/>
            <a:ext cx="6510300" cy="8700"/>
          </a:xfrm>
          <a:prstGeom prst="straightConnector1">
            <a:avLst/>
          </a:prstGeom>
          <a:noFill/>
          <a:ln cap="flat" cmpd="sng" w="9525">
            <a:solidFill>
              <a:srgbClr val="B7B7B7"/>
            </a:solidFill>
            <a:prstDash val="solid"/>
            <a:round/>
            <a:headEnd len="med" w="med" type="none"/>
            <a:tailEnd len="med" w="med" type="none"/>
          </a:ln>
        </p:spPr>
      </p:cxnSp>
      <p:cxnSp>
        <p:nvCxnSpPr>
          <p:cNvPr id="337" name="Google Shape;337;p25"/>
          <p:cNvCxnSpPr/>
          <p:nvPr/>
        </p:nvCxnSpPr>
        <p:spPr>
          <a:xfrm flipH="1">
            <a:off x="781033" y="2576164"/>
            <a:ext cx="1950000" cy="8700"/>
          </a:xfrm>
          <a:prstGeom prst="straightConnector1">
            <a:avLst/>
          </a:prstGeom>
          <a:noFill/>
          <a:ln cap="flat" cmpd="sng" w="9525">
            <a:solidFill>
              <a:srgbClr val="FFFFFF"/>
            </a:solidFill>
            <a:prstDash val="dot"/>
            <a:round/>
            <a:headEnd len="med" w="med" type="none"/>
            <a:tailEnd len="med" w="med" type="none"/>
          </a:ln>
        </p:spPr>
      </p:cxnSp>
      <p:cxnSp>
        <p:nvCxnSpPr>
          <p:cNvPr id="338" name="Google Shape;338;p25"/>
          <p:cNvCxnSpPr/>
          <p:nvPr/>
        </p:nvCxnSpPr>
        <p:spPr>
          <a:xfrm flipH="1">
            <a:off x="5341088" y="2576164"/>
            <a:ext cx="1950000" cy="8700"/>
          </a:xfrm>
          <a:prstGeom prst="straightConnector1">
            <a:avLst/>
          </a:prstGeom>
          <a:noFill/>
          <a:ln cap="flat" cmpd="sng" w="9525">
            <a:solidFill>
              <a:srgbClr val="FFFFFF"/>
            </a:solidFill>
            <a:prstDash val="dot"/>
            <a:round/>
            <a:headEnd len="med" w="med" type="none"/>
            <a:tailEnd len="med" w="med" type="none"/>
          </a:ln>
        </p:spPr>
      </p:cxnSp>
      <p:cxnSp>
        <p:nvCxnSpPr>
          <p:cNvPr id="339" name="Google Shape;339;p25"/>
          <p:cNvCxnSpPr/>
          <p:nvPr/>
        </p:nvCxnSpPr>
        <p:spPr>
          <a:xfrm flipH="1">
            <a:off x="780790" y="3763895"/>
            <a:ext cx="6510300" cy="8700"/>
          </a:xfrm>
          <a:prstGeom prst="straightConnector1">
            <a:avLst/>
          </a:prstGeom>
          <a:noFill/>
          <a:ln cap="flat" cmpd="sng" w="9525">
            <a:solidFill>
              <a:srgbClr val="B7B7B7"/>
            </a:solidFill>
            <a:prstDash val="solid"/>
            <a:round/>
            <a:headEnd len="med" w="med" type="none"/>
            <a:tailEnd len="med" w="med" type="none"/>
          </a:ln>
        </p:spPr>
      </p:cxnSp>
      <p:sp>
        <p:nvSpPr>
          <p:cNvPr id="340" name="Google Shape;340;p25"/>
          <p:cNvSpPr/>
          <p:nvPr/>
        </p:nvSpPr>
        <p:spPr>
          <a:xfrm>
            <a:off x="2829790" y="1411801"/>
            <a:ext cx="2388900" cy="2346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rot="5400000">
            <a:off x="2851008" y="1390501"/>
            <a:ext cx="2346300" cy="23889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rot="10800000">
            <a:off x="2829708" y="1411612"/>
            <a:ext cx="2388900" cy="2346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rot="-5400000">
            <a:off x="2851090" y="1390312"/>
            <a:ext cx="2346300" cy="23889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5"/>
          <p:cNvGrpSpPr/>
          <p:nvPr/>
        </p:nvGrpSpPr>
        <p:grpSpPr>
          <a:xfrm>
            <a:off x="2750242" y="2287415"/>
            <a:ext cx="632280" cy="621023"/>
            <a:chOff x="2920647" y="2157958"/>
            <a:chExt cx="827700" cy="827700"/>
          </a:xfrm>
        </p:grpSpPr>
        <p:sp>
          <p:nvSpPr>
            <p:cNvPr id="345" name="Google Shape;345;p2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5"/>
          <p:cNvSpPr txBox="1"/>
          <p:nvPr/>
        </p:nvSpPr>
        <p:spPr>
          <a:xfrm>
            <a:off x="2853463" y="2440445"/>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48" name="Google Shape;348;p25"/>
          <p:cNvGrpSpPr/>
          <p:nvPr/>
        </p:nvGrpSpPr>
        <p:grpSpPr>
          <a:xfrm rot="-5400000">
            <a:off x="3738581" y="3208975"/>
            <a:ext cx="621023" cy="632280"/>
            <a:chOff x="2920647" y="2157958"/>
            <a:chExt cx="827700" cy="827700"/>
          </a:xfrm>
        </p:grpSpPr>
        <p:sp>
          <p:nvSpPr>
            <p:cNvPr id="349" name="Google Shape;349;p2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25"/>
          <p:cNvSpPr txBox="1"/>
          <p:nvPr/>
        </p:nvSpPr>
        <p:spPr>
          <a:xfrm>
            <a:off x="3814408" y="3356311"/>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52" name="Google Shape;352;p25"/>
          <p:cNvGrpSpPr/>
          <p:nvPr/>
        </p:nvGrpSpPr>
        <p:grpSpPr>
          <a:xfrm>
            <a:off x="4664880" y="2287051"/>
            <a:ext cx="632285" cy="621012"/>
            <a:chOff x="5428888" y="2158023"/>
            <a:chExt cx="828900" cy="828900"/>
          </a:xfrm>
        </p:grpSpPr>
        <p:sp>
          <p:nvSpPr>
            <p:cNvPr id="353" name="Google Shape;353;p2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5"/>
          <p:cNvSpPr txBox="1"/>
          <p:nvPr/>
        </p:nvSpPr>
        <p:spPr>
          <a:xfrm>
            <a:off x="4743142" y="2440445"/>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56" name="Google Shape;356;p25"/>
          <p:cNvGrpSpPr/>
          <p:nvPr/>
        </p:nvGrpSpPr>
        <p:grpSpPr>
          <a:xfrm rot="5400000">
            <a:off x="3711081" y="1329771"/>
            <a:ext cx="621023" cy="632280"/>
            <a:chOff x="2920647" y="2157958"/>
            <a:chExt cx="827700" cy="827700"/>
          </a:xfrm>
        </p:grpSpPr>
        <p:sp>
          <p:nvSpPr>
            <p:cNvPr id="357" name="Google Shape;357;p2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5"/>
          <p:cNvSpPr txBox="1"/>
          <p:nvPr/>
        </p:nvSpPr>
        <p:spPr>
          <a:xfrm>
            <a:off x="3814408" y="1499601"/>
            <a:ext cx="4353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e"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60" name="Google Shape;360;p25"/>
          <p:cNvSpPr/>
          <p:nvPr/>
        </p:nvSpPr>
        <p:spPr>
          <a:xfrm>
            <a:off x="3328709" y="1901791"/>
            <a:ext cx="1391100" cy="13659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25"/>
          <p:cNvPicPr preferRelativeResize="0"/>
          <p:nvPr/>
        </p:nvPicPr>
        <p:blipFill>
          <a:blip r:embed="rId5">
            <a:alphaModFix/>
          </a:blip>
          <a:stretch>
            <a:fillRect/>
          </a:stretch>
        </p:blipFill>
        <p:spPr>
          <a:xfrm>
            <a:off x="3814400" y="4525621"/>
            <a:ext cx="982227" cy="37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2" presetSubtype="8">
                                  <p:stCondLst>
                                    <p:cond delay="0"/>
                                  </p:stCondLst>
                                  <p:childTnLst>
                                    <p:anim calcmode="lin" valueType="num">
                                      <p:cBhvr additive="base">
                                        <p:cTn dur="4300"/>
                                        <p:tgtEl>
                                          <p:spTgt spid="361"/>
                                        </p:tgtEl>
                                        <p:attrNameLst>
                                          <p:attrName>ppt_x</p:attrName>
                                        </p:attrNameLst>
                                      </p:cBhvr>
                                      <p:tavLst>
                                        <p:tav fmla="" tm="0">
                                          <p:val>
                                            <p:strVal val="#ppt_x"/>
                                          </p:val>
                                        </p:tav>
                                        <p:tav fmla="" tm="100000">
                                          <p:val>
                                            <p:strVal val="#ppt_x-1"/>
                                          </p:val>
                                        </p:tav>
                                      </p:tavLst>
                                    </p:anim>
                                    <p:set>
                                      <p:cBhvr>
                                        <p:cTn dur="1" fill="hold">
                                          <p:stCondLst>
                                            <p:cond delay="4300"/>
                                          </p:stCondLst>
                                        </p:cTn>
                                        <p:tgtEl>
                                          <p:spTgt spid="3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6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Einführung</a:t>
            </a:r>
            <a:endParaRPr/>
          </a:p>
        </p:txBody>
      </p:sp>
      <p:sp>
        <p:nvSpPr>
          <p:cNvPr id="367" name="Google Shape;367;p26"/>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800">
                <a:solidFill>
                  <a:srgbClr val="FFFFFF"/>
                </a:solidFill>
              </a:rPr>
              <a:t>1</a:t>
            </a:r>
            <a:endParaRPr b="1" sz="800">
              <a:solidFill>
                <a:srgbClr val="FFFFFF"/>
              </a:solidFill>
            </a:endParaRPr>
          </a:p>
        </p:txBody>
      </p:sp>
      <p:sp>
        <p:nvSpPr>
          <p:cNvPr id="368" name="Google Shape;368;p26"/>
          <p:cNvSpPr txBox="1"/>
          <p:nvPr>
            <p:ph idx="1" type="body"/>
          </p:nvPr>
        </p:nvSpPr>
        <p:spPr>
          <a:xfrm>
            <a:off x="1847700" y="1853850"/>
            <a:ext cx="2832900" cy="127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de" sz="1400"/>
              <a:t>Reduzierung der Duplizierung, Steigerung der Ausdruckskraft und frühe Formulierung einfacher Abstraktionen machen für mich sauberen Code aus </a:t>
            </a:r>
            <a:r>
              <a:rPr b="1" lang="de" sz="1400"/>
              <a:t>- Ron Jeffries</a:t>
            </a:r>
            <a:endParaRPr b="1" sz="1400"/>
          </a:p>
        </p:txBody>
      </p:sp>
      <p:pic>
        <p:nvPicPr>
          <p:cNvPr id="369" name="Google Shape;369;p26"/>
          <p:cNvPicPr preferRelativeResize="0"/>
          <p:nvPr/>
        </p:nvPicPr>
        <p:blipFill>
          <a:blip r:embed="rId3">
            <a:alphaModFix/>
          </a:blip>
          <a:stretch>
            <a:fillRect/>
          </a:stretch>
        </p:blipFill>
        <p:spPr>
          <a:xfrm>
            <a:off x="7430800" y="35800"/>
            <a:ext cx="1677399" cy="754225"/>
          </a:xfrm>
          <a:prstGeom prst="rect">
            <a:avLst/>
          </a:prstGeom>
          <a:noFill/>
          <a:ln>
            <a:noFill/>
          </a:ln>
        </p:spPr>
      </p:pic>
      <p:sp>
        <p:nvSpPr>
          <p:cNvPr id="370" name="Google Shape;370;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4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